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3"/>
  </p:notesMasterIdLst>
  <p:sldIdLst>
    <p:sldId id="256" r:id="rId2"/>
    <p:sldId id="262" r:id="rId3"/>
    <p:sldId id="339" r:id="rId4"/>
    <p:sldId id="335" r:id="rId5"/>
    <p:sldId id="336" r:id="rId6"/>
    <p:sldId id="337" r:id="rId7"/>
    <p:sldId id="338" r:id="rId8"/>
    <p:sldId id="333" r:id="rId9"/>
    <p:sldId id="340" r:id="rId10"/>
    <p:sldId id="376" r:id="rId11"/>
    <p:sldId id="341" r:id="rId12"/>
    <p:sldId id="342" r:id="rId13"/>
    <p:sldId id="334" r:id="rId14"/>
    <p:sldId id="343" r:id="rId15"/>
    <p:sldId id="344" r:id="rId16"/>
    <p:sldId id="345" r:id="rId17"/>
    <p:sldId id="309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32" r:id="rId28"/>
    <p:sldId id="311" r:id="rId29"/>
    <p:sldId id="313" r:id="rId30"/>
    <p:sldId id="310" r:id="rId31"/>
    <p:sldId id="312" r:id="rId32"/>
    <p:sldId id="346" r:id="rId33"/>
    <p:sldId id="267" r:id="rId34"/>
    <p:sldId id="283" r:id="rId35"/>
    <p:sldId id="268" r:id="rId36"/>
    <p:sldId id="269" r:id="rId37"/>
    <p:sldId id="320" r:id="rId38"/>
    <p:sldId id="314" r:id="rId39"/>
    <p:sldId id="377" r:id="rId40"/>
    <p:sldId id="270" r:id="rId41"/>
    <p:sldId id="316" r:id="rId42"/>
    <p:sldId id="318" r:id="rId43"/>
    <p:sldId id="271" r:id="rId44"/>
    <p:sldId id="272" r:id="rId45"/>
    <p:sldId id="319" r:id="rId46"/>
    <p:sldId id="315" r:id="rId47"/>
    <p:sldId id="348" r:id="rId48"/>
    <p:sldId id="285" r:id="rId49"/>
    <p:sldId id="286" r:id="rId50"/>
    <p:sldId id="292" r:id="rId51"/>
    <p:sldId id="293" r:id="rId52"/>
    <p:sldId id="288" r:id="rId53"/>
    <p:sldId id="294" r:id="rId54"/>
    <p:sldId id="295" r:id="rId55"/>
    <p:sldId id="349" r:id="rId56"/>
    <p:sldId id="392" r:id="rId57"/>
    <p:sldId id="350" r:id="rId58"/>
    <p:sldId id="298" r:id="rId59"/>
    <p:sldId id="393" r:id="rId60"/>
    <p:sldId id="351" r:id="rId61"/>
    <p:sldId id="352" r:id="rId62"/>
    <p:sldId id="354" r:id="rId63"/>
    <p:sldId id="355" r:id="rId64"/>
    <p:sldId id="356" r:id="rId65"/>
    <p:sldId id="358" r:id="rId66"/>
    <p:sldId id="359" r:id="rId67"/>
    <p:sldId id="372" r:id="rId68"/>
    <p:sldId id="369" r:id="rId69"/>
    <p:sldId id="370" r:id="rId70"/>
    <p:sldId id="371" r:id="rId71"/>
    <p:sldId id="360" r:id="rId72"/>
    <p:sldId id="366" r:id="rId73"/>
    <p:sldId id="378" r:id="rId74"/>
    <p:sldId id="367" r:id="rId75"/>
    <p:sldId id="394" r:id="rId76"/>
    <p:sldId id="368" r:id="rId77"/>
    <p:sldId id="373" r:id="rId78"/>
    <p:sldId id="365" r:id="rId79"/>
    <p:sldId id="397" r:id="rId80"/>
    <p:sldId id="398" r:id="rId81"/>
    <p:sldId id="395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31" r:id="rId90"/>
    <p:sldId id="399" r:id="rId91"/>
    <p:sldId id="407" r:id="rId92"/>
    <p:sldId id="400" r:id="rId93"/>
    <p:sldId id="401" r:id="rId94"/>
    <p:sldId id="402" r:id="rId95"/>
    <p:sldId id="403" r:id="rId96"/>
    <p:sldId id="330" r:id="rId97"/>
    <p:sldId id="382" r:id="rId98"/>
    <p:sldId id="379" r:id="rId99"/>
    <p:sldId id="380" r:id="rId100"/>
    <p:sldId id="261" r:id="rId101"/>
    <p:sldId id="304" r:id="rId102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B5A577-71A2-4111-85BB-3EDE0FD7DBED}">
          <p14:sldIdLst>
            <p14:sldId id="256"/>
            <p14:sldId id="262"/>
            <p14:sldId id="339"/>
            <p14:sldId id="335"/>
            <p14:sldId id="336"/>
            <p14:sldId id="337"/>
            <p14:sldId id="338"/>
            <p14:sldId id="333"/>
            <p14:sldId id="340"/>
            <p14:sldId id="376"/>
            <p14:sldId id="341"/>
            <p14:sldId id="342"/>
            <p14:sldId id="334"/>
            <p14:sldId id="343"/>
            <p14:sldId id="344"/>
            <p14:sldId id="345"/>
            <p14:sldId id="309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32"/>
            <p14:sldId id="311"/>
            <p14:sldId id="313"/>
            <p14:sldId id="310"/>
            <p14:sldId id="312"/>
            <p14:sldId id="346"/>
            <p14:sldId id="267"/>
            <p14:sldId id="283"/>
            <p14:sldId id="268"/>
            <p14:sldId id="269"/>
            <p14:sldId id="320"/>
            <p14:sldId id="314"/>
            <p14:sldId id="377"/>
            <p14:sldId id="270"/>
            <p14:sldId id="316"/>
            <p14:sldId id="318"/>
            <p14:sldId id="271"/>
            <p14:sldId id="272"/>
            <p14:sldId id="319"/>
            <p14:sldId id="315"/>
            <p14:sldId id="348"/>
            <p14:sldId id="285"/>
            <p14:sldId id="286"/>
            <p14:sldId id="292"/>
            <p14:sldId id="293"/>
            <p14:sldId id="288"/>
            <p14:sldId id="294"/>
            <p14:sldId id="295"/>
            <p14:sldId id="349"/>
            <p14:sldId id="392"/>
            <p14:sldId id="350"/>
            <p14:sldId id="298"/>
            <p14:sldId id="393"/>
            <p14:sldId id="351"/>
            <p14:sldId id="352"/>
            <p14:sldId id="354"/>
            <p14:sldId id="355"/>
            <p14:sldId id="356"/>
            <p14:sldId id="358"/>
            <p14:sldId id="359"/>
            <p14:sldId id="372"/>
            <p14:sldId id="369"/>
            <p14:sldId id="370"/>
            <p14:sldId id="371"/>
            <p14:sldId id="360"/>
            <p14:sldId id="366"/>
            <p14:sldId id="378"/>
            <p14:sldId id="367"/>
            <p14:sldId id="394"/>
            <p14:sldId id="368"/>
            <p14:sldId id="373"/>
            <p14:sldId id="365"/>
            <p14:sldId id="397"/>
            <p14:sldId id="398"/>
            <p14:sldId id="395"/>
            <p14:sldId id="322"/>
            <p14:sldId id="323"/>
            <p14:sldId id="324"/>
            <p14:sldId id="325"/>
            <p14:sldId id="326"/>
            <p14:sldId id="327"/>
            <p14:sldId id="328"/>
            <p14:sldId id="331"/>
            <p14:sldId id="399"/>
            <p14:sldId id="407"/>
            <p14:sldId id="400"/>
            <p14:sldId id="401"/>
            <p14:sldId id="402"/>
            <p14:sldId id="403"/>
            <p14:sldId id="330"/>
            <p14:sldId id="382"/>
          </p14:sldIdLst>
        </p14:section>
        <p14:section name="Removed" id="{98564E56-0FCD-488F-9A36-E9691CE65A03}">
          <p14:sldIdLst>
            <p14:sldId id="379"/>
            <p14:sldId id="380"/>
            <p14:sldId id="261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F7F7F"/>
    <a:srgbClr val="23ECA9"/>
    <a:srgbClr val="FFFF00"/>
    <a:srgbClr val="339966"/>
    <a:srgbClr val="00695C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4424" autoAdjust="0"/>
  </p:normalViewPr>
  <p:slideViewPr>
    <p:cSldViewPr snapToGrid="0">
      <p:cViewPr>
        <p:scale>
          <a:sx n="75" d="100"/>
          <a:sy n="75" d="100"/>
        </p:scale>
        <p:origin x="213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FBFDE-3112-4F44-86E4-1C18FF95567A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CD827-271C-42E1-82EA-F73FE1A3B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Hello Everybody, my name is… </a:t>
            </a:r>
          </a:p>
          <a:p>
            <a:r>
              <a:rPr lang="en-US" b="0"/>
              <a:t>And in this short presentation</a:t>
            </a:r>
          </a:p>
          <a:p>
            <a:r>
              <a:rPr lang="en-US" b="0"/>
              <a:t>I’ll give an </a:t>
            </a:r>
            <a:r>
              <a:rPr lang="en-US" b="1"/>
              <a:t>overview </a:t>
            </a:r>
            <a:r>
              <a:rPr lang="en-US" b="0"/>
              <a:t>of </a:t>
            </a:r>
            <a:r>
              <a:rPr lang="en-US" b="1"/>
              <a:t>my</a:t>
            </a:r>
            <a:r>
              <a:rPr lang="en-US" b="0"/>
              <a:t> </a:t>
            </a:r>
            <a:r>
              <a:rPr lang="en-US" b="1"/>
              <a:t>work at Gefasoft </a:t>
            </a:r>
            <a:r>
              <a:rPr lang="en-US" b="0"/>
              <a:t>and</a:t>
            </a:r>
            <a:r>
              <a:rPr lang="en-US" b="1"/>
              <a:t> my bachelor thesis with the topic of: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 a solution to automate </a:t>
            </a:r>
            <a:r>
              <a:rPr lang="en-US"/>
              <a:t>the generation of </a:t>
            </a:r>
            <a:r>
              <a:rPr lang="en-US" b="1"/>
              <a:t>modular and dynamic plant </a:t>
            </a:r>
            <a:r>
              <a:rPr lang="en-GB" sz="1200" b="1" i="1"/>
              <a:t>Piping and Instrumentation Diagram (P&amp;ID)</a:t>
            </a:r>
            <a:r>
              <a:rPr lang="en-US" b="1"/>
              <a:t> visualizations</a:t>
            </a:r>
          </a:p>
          <a:p>
            <a:r>
              <a:rPr lang="en-US" b="1"/>
              <a:t>is required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400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Project deals with the development of software and visualization for process engineering plants as well  as their connection to Manufacturing Execution Systems (MES) currently require a very high effort.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200"/>
              <a:t>Generic Layout Boardlet (existsts already but only squres and no connections)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200"/>
              <a:t>Detailed layout boardlet (with draw.io) XML with my boardlet generated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2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solution </a:t>
            </a:r>
            <a:r>
              <a:rPr lang="en-US" b="1"/>
              <a:t>should required minimal user configuration </a:t>
            </a:r>
            <a:r>
              <a:rPr lang="en-US"/>
              <a:t>and…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1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Be integrated to the MES sof</a:t>
            </a:r>
            <a:r>
              <a:rPr lang="en-US"/>
              <a:t>tware at hand, </a:t>
            </a:r>
            <a:r>
              <a:rPr lang="en-US" b="1"/>
              <a:t>namely the </a:t>
            </a:r>
            <a:r>
              <a:rPr lang="en-US" b="1" i="1"/>
              <a:t>Legato Web Application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70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And how is this to be done? </a:t>
            </a:r>
          </a:p>
          <a:p>
            <a:r>
              <a:rPr lang="en-US" b="1"/>
              <a:t>Well, the project was lead by 3 major goals. These are: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/>
              <a:t>First off</a:t>
            </a:r>
            <a:r>
              <a:rPr lang="en-GB" sz="1200"/>
              <a:t>, to </a:t>
            </a:r>
            <a:r>
              <a:rPr lang="en-GB" sz="1200" b="1"/>
              <a:t>reduce technical effort </a:t>
            </a:r>
            <a:r>
              <a:rPr lang="en-GB" sz="1200"/>
              <a:t>and </a:t>
            </a:r>
            <a:r>
              <a:rPr lang="en-GB" sz="1200" b="1"/>
              <a:t>accelerate creation of </a:t>
            </a:r>
            <a:r>
              <a:rPr lang="en-GB" sz="1200" i="1"/>
              <a:t>Piping and Instrumentation Diagram (P&amp;ID) </a:t>
            </a:r>
            <a:r>
              <a:rPr lang="en-GB" sz="1200" b="1"/>
              <a:t>visualizations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2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Second, </a:t>
            </a:r>
            <a:r>
              <a:rPr lang="en-US" b="0"/>
              <a:t>to create a </a:t>
            </a:r>
            <a:r>
              <a:rPr lang="en-US" b="1"/>
              <a:t>library of standardized P&amp;ID symbols for all available Process Engineering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2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And last but not least</a:t>
            </a:r>
            <a:r>
              <a:rPr lang="en-US"/>
              <a:t>, to </a:t>
            </a:r>
            <a:r>
              <a:rPr lang="en-US" b="1"/>
              <a:t>implement</a:t>
            </a:r>
            <a:r>
              <a:rPr lang="en-US"/>
              <a:t> the system </a:t>
            </a:r>
            <a:r>
              <a:rPr lang="en-US" b="1"/>
              <a:t>prototypically in the Manufacturing Execution System at hand: </a:t>
            </a:r>
          </a:p>
          <a:p>
            <a:r>
              <a:rPr lang="en-US" b="1"/>
              <a:t>The Legato Web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70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I’ll start off by showing the overview of the project.</a:t>
            </a:r>
          </a:p>
          <a:p>
            <a:r>
              <a:rPr lang="en-US" b="1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07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To start, we have the example facility </a:t>
            </a:r>
            <a:r>
              <a:rPr lang="en-US" b="0"/>
              <a:t>used for this project, </a:t>
            </a:r>
            <a:r>
              <a:rPr lang="en-US" b="1"/>
              <a:t>the Aida Brewery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9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Before the start of this project, this facility had already been modelled with SysML, </a:t>
            </a:r>
            <a:r>
              <a:rPr lang="en-US" b="0"/>
              <a:t>a modelling language used in the field of automation.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Why? What is the motivation behind this project?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43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This SysML model could already be translated into relational database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This means, that the plant instance hierarchy was now available as flat tables for this project to consume.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25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And this was the context at the start of this project.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My project thus continues works done by others within the bigger ProcAppCom project.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/>
              <a:t>The ProcAppCom project</a:t>
            </a:r>
            <a:r>
              <a:rPr lang="en-US"/>
              <a:t>:</a:t>
            </a:r>
          </a:p>
          <a:p>
            <a:r>
              <a:rPr lang="en-US"/>
              <a:t>-is a </a:t>
            </a:r>
            <a:r>
              <a:rPr lang="en-US" b="1"/>
              <a:t>current research project </a:t>
            </a:r>
          </a:p>
          <a:p>
            <a:r>
              <a:rPr lang="en-US"/>
              <a:t>-</a:t>
            </a:r>
            <a:r>
              <a:rPr lang="en-US" b="1"/>
              <a:t>carried out by </a:t>
            </a:r>
            <a:r>
              <a:rPr lang="en-US"/>
              <a:t>the </a:t>
            </a:r>
            <a:r>
              <a:rPr lang="en-US" b="1"/>
              <a:t>Techncial University of Munich</a:t>
            </a:r>
            <a:r>
              <a:rPr lang="en-US"/>
              <a:t>, </a:t>
            </a:r>
            <a:r>
              <a:rPr lang="en-US" b="1"/>
              <a:t>Gefasoft</a:t>
            </a:r>
            <a:r>
              <a:rPr lang="en-US"/>
              <a:t> </a:t>
            </a:r>
            <a:r>
              <a:rPr lang="en-US" b="1"/>
              <a:t>and other industry partners</a:t>
            </a:r>
          </a:p>
          <a:p>
            <a:r>
              <a:rPr lang="en-US"/>
              <a:t>-deals with the </a:t>
            </a:r>
            <a:r>
              <a:rPr lang="en-US" b="1"/>
              <a:t>automatic</a:t>
            </a:r>
            <a:r>
              <a:rPr lang="en-US"/>
              <a:t> </a:t>
            </a:r>
            <a:r>
              <a:rPr lang="en-US" b="1"/>
              <a:t>configuration</a:t>
            </a:r>
            <a:r>
              <a:rPr lang="en-US"/>
              <a:t> </a:t>
            </a:r>
            <a:r>
              <a:rPr lang="en-US" b="1"/>
              <a:t>and generation </a:t>
            </a:r>
            <a:r>
              <a:rPr lang="en-US"/>
              <a:t>of </a:t>
            </a:r>
            <a:r>
              <a:rPr lang="en-US" b="1"/>
              <a:t>control codes and visualizations </a:t>
            </a:r>
            <a:r>
              <a:rPr lang="en-US"/>
              <a:t>for production plants in process engineering</a:t>
            </a:r>
          </a:p>
          <a:p>
            <a:endParaRPr lang="en-US"/>
          </a:p>
          <a:p>
            <a:r>
              <a:rPr lang="en-US" b="1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91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This project deals with the automated generation of Piping and Instrumentation Diagram visualizations like the one shown on the right.</a:t>
            </a:r>
          </a:p>
          <a:p>
            <a:endParaRPr lang="en-US"/>
          </a:p>
          <a:p>
            <a:r>
              <a:rPr lang="en-US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29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So first off</a:t>
            </a:r>
            <a:r>
              <a:rPr lang="en-US"/>
              <a:t>, there has to be a </a:t>
            </a:r>
            <a:r>
              <a:rPr lang="en-US" b="1"/>
              <a:t>library of P&amp;ID shapes </a:t>
            </a:r>
            <a:r>
              <a:rPr lang="en-US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Client-side </a:t>
            </a:r>
            <a:r>
              <a:rPr lang="en-US" b="1"/>
              <a:t>script should then take-in </a:t>
            </a:r>
            <a:r>
              <a:rPr lang="en-US"/>
              <a:t>the </a:t>
            </a:r>
            <a:r>
              <a:rPr lang="en-US" b="1"/>
              <a:t>plant data </a:t>
            </a:r>
            <a:r>
              <a:rPr lang="en-US"/>
              <a:t>from the database </a:t>
            </a:r>
            <a:r>
              <a:rPr lang="en-US" b="1"/>
              <a:t>and the shapes library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78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generate the P&amp;ID visualization in XML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94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P&amp;ID visualization is then to be rendered directly in a Graphical User Interface in the browser…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And through this Graphical User Interface is that the user is able to create these visualizations.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7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So, before diving deeper, here you can see the initial situation at the start </a:t>
            </a:r>
            <a:r>
              <a:rPr lang="en-US"/>
              <a:t>of my bachelor thesis.</a:t>
            </a:r>
          </a:p>
          <a:p>
            <a:endParaRPr lang="en-US"/>
          </a:p>
          <a:p>
            <a:r>
              <a:rPr lang="en-US" b="1"/>
              <a:t>As you can see, the Model of the Plant and its translation to the database was already present on the back-end</a:t>
            </a:r>
            <a:endParaRPr lang="en-US" b="0"/>
          </a:p>
          <a:p>
            <a:endParaRPr lang="en-US" b="0"/>
          </a:p>
          <a:p>
            <a:r>
              <a:rPr lang="es-MX" b="0"/>
              <a:t> The </a:t>
            </a:r>
            <a:r>
              <a:rPr lang="es-MX" b="1"/>
              <a:t>development</a:t>
            </a:r>
            <a:r>
              <a:rPr lang="es-MX" b="0"/>
              <a:t> of this project was </a:t>
            </a:r>
            <a:r>
              <a:rPr lang="es-MX" b="1"/>
              <a:t>therefore to be entirely on the client-side …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31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… (or this area in yellow)</a:t>
            </a:r>
          </a:p>
          <a:p>
            <a:r>
              <a:rPr lang="es-MX" b="1"/>
              <a:t>The developed solution consits of 3 Major parts</a:t>
            </a:r>
            <a:r>
              <a:rPr lang="es-MX"/>
              <a:t>:</a:t>
            </a:r>
          </a:p>
          <a:p>
            <a:pPr marL="228600" indent="-228600">
              <a:buAutoNum type="arabicParenR"/>
            </a:pPr>
            <a:r>
              <a:rPr lang="es-MX"/>
              <a:t>P&amp;ID shapes library</a:t>
            </a:r>
          </a:p>
          <a:p>
            <a:pPr marL="228600" indent="-228600">
              <a:buAutoNum type="arabicParenR"/>
            </a:pPr>
            <a:r>
              <a:rPr lang="es-MX"/>
              <a:t>Front-end GUI in form of a Legato Dashboard</a:t>
            </a:r>
          </a:p>
          <a:p>
            <a:pPr marL="228600" indent="-228600">
              <a:buAutoNum type="arabicParenR"/>
            </a:pPr>
            <a:r>
              <a:rPr lang="es-MX"/>
              <a:t>The business logic for the generation of the P&amp;ID in XML format</a:t>
            </a:r>
          </a:p>
          <a:p>
            <a:pPr marL="228600" indent="-228600">
              <a:buAutoNum type="arabicParenR"/>
            </a:pPr>
            <a:endParaRPr lang="es-MX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Well, current trends </a:t>
            </a:r>
            <a:r>
              <a:rPr lang="en-US" sz="1200" b="0"/>
              <a:t>in </a:t>
            </a:r>
            <a:r>
              <a:rPr lang="en-US" sz="1200" b="1"/>
              <a:t>automation technology </a:t>
            </a:r>
            <a:r>
              <a:rPr lang="en-US" sz="1200" b="0"/>
              <a:t>lead to </a:t>
            </a:r>
            <a:r>
              <a:rPr lang="en-US" sz="1200" b="1"/>
              <a:t>frequent technical changes </a:t>
            </a:r>
            <a:r>
              <a:rPr lang="en-US" sz="1200" b="0"/>
              <a:t>in</a:t>
            </a:r>
            <a:r>
              <a:rPr lang="en-US" sz="1200" b="1"/>
              <a:t> process facilities </a:t>
            </a:r>
            <a:r>
              <a:rPr lang="en-US" sz="1200" b="0"/>
              <a:t>of all kinds…</a:t>
            </a:r>
            <a:endParaRPr lang="en-US" b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28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First off was the </a:t>
            </a:r>
          </a:p>
          <a:p>
            <a:r>
              <a:rPr lang="es-MX"/>
              <a:t>-</a:t>
            </a:r>
            <a:r>
              <a:rPr lang="es-MX" b="1"/>
              <a:t>development</a:t>
            </a:r>
            <a:r>
              <a:rPr lang="es-MX"/>
              <a:t> of the P&amp;ID shapes library</a:t>
            </a:r>
          </a:p>
          <a:p>
            <a:r>
              <a:rPr lang="es-MX"/>
              <a:t>-in form of a </a:t>
            </a:r>
            <a:r>
              <a:rPr lang="es-MX" b="1"/>
              <a:t>single JSON file </a:t>
            </a:r>
            <a:r>
              <a:rPr lang="es-MX"/>
              <a:t>with the </a:t>
            </a:r>
            <a:r>
              <a:rPr lang="es-MX" b="1"/>
              <a:t>static definition of all shapes</a:t>
            </a:r>
          </a:p>
          <a:p>
            <a:r>
              <a:rPr lang="es-MX"/>
              <a:t>-to be saved in the </a:t>
            </a:r>
            <a:r>
              <a:rPr lang="es-MX" b="1"/>
              <a:t>user’s local file system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3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Additionaly to the static JSON file </a:t>
            </a:r>
            <a:r>
              <a:rPr lang="es-MX"/>
              <a:t>of the library, </a:t>
            </a:r>
            <a:r>
              <a:rPr lang="es-MX" b="1"/>
              <a:t>an Excel file for easier customization.</a:t>
            </a:r>
          </a:p>
          <a:p>
            <a:r>
              <a:rPr lang="es-MX"/>
              <a:t>N</a:t>
            </a:r>
            <a:r>
              <a:rPr lang="en-US"/>
              <a:t>evertheless, library is done and does not require any more configurations.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8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Well, and how was the shapes library created?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02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/>
              <a:t>Well, for that, an </a:t>
            </a:r>
            <a:r>
              <a:rPr lang="es-MX" b="1"/>
              <a:t>object-oriented abstraction of the shape geometries</a:t>
            </a:r>
            <a:r>
              <a:rPr lang="es-MX" b="0"/>
              <a:t> was made</a:t>
            </a:r>
          </a:p>
          <a:p>
            <a:r>
              <a:rPr lang="es-MX" b="1"/>
              <a:t>This process had 3 main steps…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61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First, a P&amp;ID of the Aida Brewery was</a:t>
            </a:r>
          </a:p>
          <a:p>
            <a:r>
              <a:rPr lang="es-MX" b="1"/>
              <a:t>-manually drawn </a:t>
            </a:r>
            <a:r>
              <a:rPr lang="es-MX"/>
              <a:t>with the development tools to be used</a:t>
            </a:r>
          </a:p>
          <a:p>
            <a:r>
              <a:rPr lang="es-MX"/>
              <a:t>-and </a:t>
            </a:r>
            <a:r>
              <a:rPr lang="es-MX" b="1"/>
              <a:t>aligning to the requirements </a:t>
            </a:r>
            <a:r>
              <a:rPr lang="es-MX"/>
              <a:t>set at the start of the project for the final P&amp;ID (for example, it was decided </a:t>
            </a:r>
            <a:r>
              <a:rPr lang="es-MX" b="1"/>
              <a:t>what contents </a:t>
            </a:r>
            <a:r>
              <a:rPr lang="es-MX"/>
              <a:t>the P&amp;ID </a:t>
            </a:r>
            <a:r>
              <a:rPr lang="es-MX" b="1"/>
              <a:t>should at least include</a:t>
            </a:r>
            <a:r>
              <a:rPr lang="es-MX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4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Second was the object-oriented abstraction of the shapes into 5 elementary Classes</a:t>
            </a:r>
            <a:r>
              <a:rPr lang="es-MX"/>
              <a:t>. </a:t>
            </a:r>
            <a:r>
              <a:rPr lang="es-MX" b="0"/>
              <a:t>For this</a:t>
            </a:r>
            <a:r>
              <a:rPr lang="es-MX"/>
              <a:t>, the P&amp;ID was</a:t>
            </a:r>
          </a:p>
          <a:p>
            <a:r>
              <a:rPr lang="es-MX" b="1"/>
              <a:t>1) exported in XML format</a:t>
            </a:r>
          </a:p>
          <a:p>
            <a:r>
              <a:rPr lang="es-MX" b="1"/>
              <a:t>2) analysed and compared </a:t>
            </a:r>
            <a:r>
              <a:rPr lang="es-MX"/>
              <a:t>to the mxGraph API </a:t>
            </a:r>
            <a:r>
              <a:rPr lang="es-MX" b="1"/>
              <a:t>documentation</a:t>
            </a:r>
          </a:p>
          <a:p>
            <a:r>
              <a:rPr lang="es-MX" b="1"/>
              <a:t>3) structured into</a:t>
            </a:r>
            <a:r>
              <a:rPr lang="es-MX"/>
              <a:t> a UML </a:t>
            </a:r>
            <a:r>
              <a:rPr lang="es-MX" b="1"/>
              <a:t>class diagram </a:t>
            </a:r>
            <a:r>
              <a:rPr lang="es-MX"/>
              <a:t>of the </a:t>
            </a:r>
            <a:r>
              <a:rPr lang="es-MX" b="1"/>
              <a:t>Underlying</a:t>
            </a:r>
            <a:r>
              <a:rPr lang="es-MX"/>
              <a:t> </a:t>
            </a:r>
            <a:r>
              <a:rPr lang="es-MX" b="1"/>
              <a:t>Schema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1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Finally</a:t>
            </a:r>
            <a:r>
              <a:rPr lang="es-MX"/>
              <a:t>, </a:t>
            </a:r>
          </a:p>
          <a:p>
            <a:r>
              <a:rPr lang="es-MX"/>
              <a:t>-</a:t>
            </a:r>
            <a:r>
              <a:rPr lang="es-MX" b="1"/>
              <a:t>a flat JSON file was created following this schema definition</a:t>
            </a:r>
          </a:p>
          <a:p>
            <a:r>
              <a:rPr lang="es-MX"/>
              <a:t>-</a:t>
            </a:r>
            <a:r>
              <a:rPr lang="es-MX" b="1"/>
              <a:t>for all Process Engineering Symbols </a:t>
            </a:r>
            <a:r>
              <a:rPr lang="es-MX"/>
              <a:t>of the Draw.io standard library (</a:t>
            </a:r>
            <a:r>
              <a:rPr lang="es-MX" b="1"/>
              <a:t>474 shapes in total</a:t>
            </a:r>
            <a:r>
              <a:rPr lang="es-MX"/>
              <a:t>)</a:t>
            </a:r>
          </a:p>
          <a:p>
            <a:r>
              <a:rPr lang="es-MX"/>
              <a:t>-JSON file contains the static definition of all shape geometries </a:t>
            </a:r>
            <a:r>
              <a:rPr lang="es-MX" b="1"/>
              <a:t>according to industry standards</a:t>
            </a:r>
          </a:p>
          <a:p>
            <a:endParaRPr lang="es-MX" b="1"/>
          </a:p>
          <a:p>
            <a:r>
              <a:rPr lang="es-MX" b="1"/>
              <a:t>So n</a:t>
            </a:r>
            <a:r>
              <a:rPr lang="en-US" b="1"/>
              <a:t>eedless to say, the library is done and does not require any more configurations.</a:t>
            </a:r>
          </a:p>
          <a:p>
            <a:endParaRPr lang="es-MX"/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9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Back to the software arhitechture, </a:t>
            </a:r>
          </a:p>
          <a:p>
            <a:endParaRPr lang="es-MX" b="1"/>
          </a:p>
          <a:p>
            <a:r>
              <a:rPr lang="es-MX" b="1"/>
              <a:t>Next in development was</a:t>
            </a:r>
            <a:r>
              <a:rPr lang="es-MX" b="0"/>
              <a:t> the </a:t>
            </a:r>
            <a:r>
              <a:rPr lang="es-MX" b="1"/>
              <a:t>front-end part  …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28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/>
              <a:t>Or</a:t>
            </a:r>
            <a:r>
              <a:rPr lang="es-MX" b="1"/>
              <a:t> the Graphical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0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How does this Graphcial user interface look like?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41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</a:t>
            </a:r>
            <a:r>
              <a:rPr lang="en-US" b="1"/>
              <a:t>changes</a:t>
            </a:r>
            <a:r>
              <a:rPr lang="en-US"/>
              <a:t> then </a:t>
            </a:r>
            <a:r>
              <a:rPr lang="en-US" b="1"/>
              <a:t>lead</a:t>
            </a:r>
            <a:r>
              <a:rPr lang="en-US"/>
              <a:t> </a:t>
            </a:r>
            <a:r>
              <a:rPr lang="en-US" b="1"/>
              <a:t>to</a:t>
            </a:r>
            <a:r>
              <a:rPr lang="en-US"/>
              <a:t> a </a:t>
            </a:r>
            <a:r>
              <a:rPr lang="en-US" b="1"/>
              <a:t>constant increase in the complexity </a:t>
            </a:r>
            <a:r>
              <a:rPr lang="en-US"/>
              <a:t>of industrial facilities...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93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-The GUI takes the form a of Legato Dashboard within the Legato Web Application</a:t>
            </a:r>
          </a:p>
          <a:p>
            <a:pPr marL="0" indent="0">
              <a:buFontTx/>
              <a:buNone/>
            </a:pPr>
            <a:r>
              <a:rPr lang="es-MX" b="0"/>
              <a:t>-The Dashboard </a:t>
            </a:r>
            <a:r>
              <a:rPr lang="es-MX" b="1"/>
              <a:t>consists of 2 Legato Boardlets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4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MX"/>
              <a:t>1) </a:t>
            </a:r>
            <a:r>
              <a:rPr lang="es-MX" b="1"/>
              <a:t>Legato Graphic Designer boardlet </a:t>
            </a:r>
            <a:r>
              <a:rPr lang="es-MX"/>
              <a:t>(for the rendering of the P&amp;ID)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049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2) And the </a:t>
            </a:r>
            <a:r>
              <a:rPr lang="es-MX" b="1"/>
              <a:t>Node Tree Menu boardlet </a:t>
            </a:r>
            <a:r>
              <a:rPr lang="es-MX"/>
              <a:t>(for the selection of the desired root node for the visualization)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45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1"/>
              <a:t>Plus the newly developed P&amp;ID Creator Boardlet which encapsulates everything </a:t>
            </a:r>
            <a:r>
              <a:rPr lang="es-MX"/>
              <a:t>for the generation of P&amp;ID visualizations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/>
              <a:t>-</a:t>
            </a:r>
            <a:r>
              <a:rPr lang="es-MX" b="1"/>
              <a:t>We’ll take a closer look on this boardlet alone …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06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/>
              <a:t>1) On start, there are only 3 straight-forward steps required from the user:</a:t>
            </a:r>
          </a:p>
          <a:p>
            <a:pPr marL="0" indent="0">
              <a:buNone/>
            </a:pPr>
            <a:r>
              <a:rPr lang="es-MX"/>
              <a:t>- Selection of the shapes library file</a:t>
            </a:r>
          </a:p>
          <a:p>
            <a:pPr marL="0" indent="0">
              <a:buNone/>
            </a:pPr>
            <a:r>
              <a:rPr lang="es-MX"/>
              <a:t>- Selection of the root node of what is to be visualized (with the node tree boardlet)</a:t>
            </a:r>
          </a:p>
          <a:p>
            <a:pPr marL="0" indent="0">
              <a:buNone/>
            </a:pPr>
            <a:r>
              <a:rPr lang="es-MX"/>
              <a:t>- And clicking the “Generate P&amp;ID Visualization” button to start the background generation of the P&amp;ID</a:t>
            </a:r>
          </a:p>
          <a:p>
            <a:pPr marL="0" indent="0">
              <a:buNone/>
            </a:pPr>
            <a:r>
              <a:rPr lang="es-MX" b="1"/>
              <a:t>2) Afterwards, a</a:t>
            </a:r>
            <a:r>
              <a:rPr lang="es-MX"/>
              <a:t> </a:t>
            </a:r>
            <a:r>
              <a:rPr lang="es-MX" b="1"/>
              <a:t>progress bar is displayed during the generation of the P&amp;ID </a:t>
            </a:r>
            <a:r>
              <a:rPr lang="es-MX"/>
              <a:t>(with the total number of nodes of the selected root node hierarchy)</a:t>
            </a:r>
          </a:p>
          <a:p>
            <a:pPr marL="0" indent="0">
              <a:buNone/>
            </a:pPr>
            <a:r>
              <a:rPr lang="es-MX" b="1"/>
              <a:t>3) When done</a:t>
            </a:r>
            <a:r>
              <a:rPr lang="es-MX"/>
              <a:t>, the P&amp;ID </a:t>
            </a:r>
            <a:r>
              <a:rPr lang="es-MX" b="1"/>
              <a:t>XML</a:t>
            </a:r>
            <a:r>
              <a:rPr lang="es-MX"/>
              <a:t> will be </a:t>
            </a:r>
            <a:r>
              <a:rPr lang="es-MX" b="1"/>
              <a:t>rendered</a:t>
            </a:r>
            <a:r>
              <a:rPr lang="es-MX"/>
              <a:t> for easy copy-pasting to draw.io for example</a:t>
            </a:r>
          </a:p>
          <a:p>
            <a:pPr marL="0" indent="0">
              <a:buNone/>
            </a:pPr>
            <a:r>
              <a:rPr lang="es-MX" b="1"/>
              <a:t>Note the responsive design of the boardlet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25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Back to the software arhitechture, </a:t>
            </a:r>
          </a:p>
          <a:p>
            <a:endParaRPr lang="es-MX" b="1"/>
          </a:p>
          <a:p>
            <a:r>
              <a:rPr lang="es-MX" b="1"/>
              <a:t>Third was the development of</a:t>
            </a:r>
            <a:r>
              <a:rPr lang="en-US" b="1"/>
              <a:t>…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867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the busness logic for the generation of the P&amp;ID visualizations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725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The entire business logic runs on the client-side, directly in the browser, </a:t>
            </a:r>
          </a:p>
          <a:p>
            <a:endParaRPr lang="es-MX" b="1"/>
          </a:p>
          <a:p>
            <a:r>
              <a:rPr lang="es-MX" b="1"/>
              <a:t>but how exactly was it structured?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85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Don’t be overwhelmed, </a:t>
            </a:r>
          </a:p>
          <a:p>
            <a:r>
              <a:rPr lang="es-MX" b="1"/>
              <a:t>This activity diagram encompasses all logic of the system</a:t>
            </a:r>
            <a:r>
              <a:rPr lang="es-MX"/>
              <a:t>, </a:t>
            </a:r>
            <a:r>
              <a:rPr lang="es-MX" b="1"/>
              <a:t>both</a:t>
            </a:r>
            <a:r>
              <a:rPr lang="es-MX"/>
              <a:t>:</a:t>
            </a:r>
          </a:p>
          <a:p>
            <a:r>
              <a:rPr lang="es-MX"/>
              <a:t>-</a:t>
            </a:r>
            <a:r>
              <a:rPr lang="es-MX" b="1"/>
              <a:t>presentation logic </a:t>
            </a:r>
            <a:r>
              <a:rPr lang="es-MX"/>
              <a:t>(shown in </a:t>
            </a:r>
            <a:r>
              <a:rPr lang="es-MX" b="1"/>
              <a:t>blue</a:t>
            </a:r>
            <a:r>
              <a:rPr lang="es-MX"/>
              <a:t>) and</a:t>
            </a:r>
          </a:p>
          <a:p>
            <a:r>
              <a:rPr lang="es-MX"/>
              <a:t>-</a:t>
            </a:r>
            <a:r>
              <a:rPr lang="es-MX" b="1"/>
              <a:t>business logic </a:t>
            </a:r>
            <a:r>
              <a:rPr lang="es-MX"/>
              <a:t>(shown in </a:t>
            </a:r>
            <a:r>
              <a:rPr lang="es-MX" b="1"/>
              <a:t>red</a:t>
            </a:r>
            <a:r>
              <a:rPr lang="es-MX"/>
              <a:t> and responsable for the generation of the P&amp;ID)</a:t>
            </a:r>
          </a:p>
          <a:p>
            <a:endParaRPr lang="es-MX"/>
          </a:p>
          <a:p>
            <a:r>
              <a:rPr lang="es-MX" b="1"/>
              <a:t>For the sake of clarity though, I will focus only on the main functionalities of the business logic</a:t>
            </a:r>
          </a:p>
          <a:p>
            <a:endParaRPr lang="es-MX" b="1"/>
          </a:p>
          <a:p>
            <a:r>
              <a:rPr lang="es-MX" b="1"/>
              <a:t>I’ll start off with the data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01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Here you can see the data map of all required database atributes for the P&amp;ID generation</a:t>
            </a:r>
          </a:p>
          <a:p>
            <a:r>
              <a:rPr lang="es-MX" b="1"/>
              <a:t>-All data is queried via SQL JOINs according to this schema</a:t>
            </a:r>
          </a:p>
          <a:p>
            <a:r>
              <a:rPr lang="es-MX"/>
              <a:t>-</a:t>
            </a:r>
            <a:r>
              <a:rPr lang="es-MX" b="1"/>
              <a:t>Only a single table</a:t>
            </a:r>
            <a:r>
              <a:rPr lang="es-MX"/>
              <a:t> had to be </a:t>
            </a:r>
            <a:r>
              <a:rPr lang="es-MX" b="1"/>
              <a:t>added</a:t>
            </a:r>
            <a:r>
              <a:rPr lang="es-MX"/>
              <a:t> to the database (Visu_vertices)</a:t>
            </a:r>
          </a:p>
          <a:p>
            <a:r>
              <a:rPr lang="es-MX" b="1">
                <a:highlight>
                  <a:srgbClr val="FFFF00"/>
                </a:highlight>
              </a:rPr>
              <a:t>BUT HOW WAS ALL THIS DATA TO BE CONVERTED INTO A VISUALIZATION?</a:t>
            </a:r>
            <a:endParaRPr lang="en-US" b="1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2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Additionally, the </a:t>
            </a:r>
            <a:r>
              <a:rPr lang="en-US" b="1"/>
              <a:t>changes propagate </a:t>
            </a:r>
            <a:r>
              <a:rPr lang="en-US"/>
              <a:t>through documentation, maintenance and operation…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83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Well, the instance hierarchy is already that, a hierarchy, </a:t>
            </a:r>
            <a:r>
              <a:rPr lang="en-US"/>
              <a:t>as you can see from the tree in the right of the Aida Cruises Enterprise</a:t>
            </a:r>
          </a:p>
          <a:p>
            <a:r>
              <a:rPr lang="en-US" b="1"/>
              <a:t>Using this to our advantage</a:t>
            </a:r>
            <a:r>
              <a:rPr lang="en-US"/>
              <a:t>, the </a:t>
            </a:r>
            <a:r>
              <a:rPr lang="en-US" b="1"/>
              <a:t>graphing algorithm traverses this hierarchy POST-ORDER, and DEPTH-FIRST in order to get the positioning order of the nodes.</a:t>
            </a:r>
          </a:p>
          <a:p>
            <a:endParaRPr lang="en-US" b="1"/>
          </a:p>
          <a:p>
            <a:r>
              <a:rPr lang="en-US" b="1"/>
              <a:t>For example, </a:t>
            </a:r>
            <a:r>
              <a:rPr lang="en-US" b="0"/>
              <a:t>the algorithm would </a:t>
            </a:r>
            <a:r>
              <a:rPr lang="en-US" b="1"/>
              <a:t>traverse </a:t>
            </a:r>
            <a:r>
              <a:rPr lang="en-US" b="0"/>
              <a:t>this</a:t>
            </a:r>
            <a:r>
              <a:rPr lang="en-US" b="1"/>
              <a:t> plant hierarchy as follows … starting from</a:t>
            </a:r>
            <a:r>
              <a:rPr lang="en-US" b="0"/>
              <a:t> the </a:t>
            </a:r>
            <a:r>
              <a:rPr lang="en-US" b="1"/>
              <a:t>selected root node …</a:t>
            </a:r>
          </a:p>
          <a:p>
            <a:endParaRPr lang="en-US" b="1"/>
          </a:p>
          <a:p>
            <a:r>
              <a:rPr lang="en-US" b="0"/>
              <a:t>So we know have the placement order of the nodes, but </a:t>
            </a:r>
            <a:r>
              <a:rPr lang="en-US" b="1"/>
              <a:t>how exactly are they to be positioned</a:t>
            </a:r>
            <a:r>
              <a:rPr lang="en-US" b="0"/>
              <a:t>, well 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99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By relative positioning</a:t>
            </a:r>
            <a:r>
              <a:rPr lang="en-US"/>
              <a:t>. So the </a:t>
            </a:r>
            <a:r>
              <a:rPr lang="en-US" b="1"/>
              <a:t>algorithm basically </a:t>
            </a:r>
            <a:r>
              <a:rPr lang="en-US"/>
              <a:t>takes the </a:t>
            </a:r>
            <a:r>
              <a:rPr lang="en-US" b="1"/>
              <a:t>nodes in the previously calculated order </a:t>
            </a:r>
            <a:r>
              <a:rPr lang="en-US"/>
              <a:t>and </a:t>
            </a:r>
            <a:r>
              <a:rPr lang="en-US" b="1"/>
              <a:t>places them, one-by-one</a:t>
            </a:r>
            <a:r>
              <a:rPr lang="en-US"/>
              <a:t>, </a:t>
            </a:r>
            <a:r>
              <a:rPr lang="en-US" b="0"/>
              <a:t>relative to </a:t>
            </a:r>
            <a:r>
              <a:rPr lang="en-US" b="1"/>
              <a:t>THE CORNER OR ORIGIN </a:t>
            </a:r>
            <a:r>
              <a:rPr lang="en-US"/>
              <a:t>of their parent node.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249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Before that though, </a:t>
            </a:r>
            <a:r>
              <a:rPr lang="en-US" b="1"/>
              <a:t>all shapes are iterated through this conditional logic, modelled by the activity diagram shown</a:t>
            </a:r>
            <a:r>
              <a:rPr lang="en-US"/>
              <a:t>. </a:t>
            </a:r>
          </a:p>
          <a:p>
            <a:r>
              <a:rPr lang="en-US"/>
              <a:t>What this does is it tags each shape based on its inherent characteristics.</a:t>
            </a:r>
          </a:p>
          <a:p>
            <a:endParaRPr lang="en-US"/>
          </a:p>
          <a:p>
            <a:r>
              <a:rPr lang="en-US" b="1"/>
              <a:t>After that, for the actual positioning of the shapes… 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41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There is a much more complex positioning logic, modelled here by this activity diagram</a:t>
            </a:r>
          </a:p>
          <a:p>
            <a:r>
              <a:rPr lang="en-US" b="1"/>
              <a:t>For the sake of brevity, 3 example positioning cases </a:t>
            </a:r>
            <a:r>
              <a:rPr lang="en-US"/>
              <a:t>will be presented in the next slides to describe some of this positioning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69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The first example </a:t>
            </a:r>
            <a:r>
              <a:rPr lang="en-US"/>
              <a:t>is the positioning of </a:t>
            </a:r>
            <a:r>
              <a:rPr lang="en-US" b="1"/>
              <a:t>shapes tagged with </a:t>
            </a:r>
            <a:r>
              <a:rPr lang="en-US"/>
              <a:t>an </a:t>
            </a:r>
            <a:r>
              <a:rPr lang="en-US" b="1"/>
              <a:t>INLINE</a:t>
            </a:r>
            <a:r>
              <a:rPr lang="en-US"/>
              <a:t> </a:t>
            </a:r>
            <a:r>
              <a:rPr lang="en-US" b="1"/>
              <a:t>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1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915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69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This image shows the geometries </a:t>
            </a:r>
            <a:r>
              <a:rPr lang="en-US"/>
              <a:t>used </a:t>
            </a:r>
            <a:r>
              <a:rPr lang="en-US" b="1"/>
              <a:t>for</a:t>
            </a:r>
            <a:r>
              <a:rPr lang="en-US"/>
              <a:t> this </a:t>
            </a:r>
            <a:r>
              <a:rPr lang="en-US" b="1"/>
              <a:t>calculation</a:t>
            </a:r>
            <a:r>
              <a:rPr lang="en-US"/>
              <a:t>, as </a:t>
            </a:r>
            <a:r>
              <a:rPr lang="en-US" b="1"/>
              <a:t>ALL POSITIONING IS DONE </a:t>
            </a:r>
            <a:r>
              <a:rPr lang="en-US"/>
              <a:t>by </a:t>
            </a:r>
            <a:r>
              <a:rPr lang="en-US" b="1"/>
              <a:t>setting the X and Y properties </a:t>
            </a:r>
            <a:r>
              <a:rPr lang="en-US"/>
              <a:t>of each shape (</a:t>
            </a:r>
            <a:r>
              <a:rPr lang="en-US" b="1"/>
              <a:t>relative</a:t>
            </a:r>
            <a:r>
              <a:rPr lang="en-US"/>
              <a:t> to the origin of its parent)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36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 second, more complex example is that of NUCLEUS shapes like a vessel or tank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231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NucleusShapes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of which </a:t>
            </a:r>
            <a:r>
              <a:rPr lang="en-US" b="1"/>
              <a:t>represents a major engineering challenge…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04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417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338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360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6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694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971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639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/>
              <a:t>The third selected positioning example is for OuterGroups …</a:t>
            </a:r>
            <a:endParaRPr lang="en-GB" sz="1100" b="1">
              <a:solidFill>
                <a:srgbClr val="7F7F7F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162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OuterGroups are </a:t>
            </a:r>
            <a:r>
              <a:rPr lang="en-US" b="1"/>
              <a:t>groups </a:t>
            </a:r>
            <a:r>
              <a:rPr lang="en-GB" sz="1200" b="1"/>
              <a:t>which contain only groups and no shapes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646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80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Due to this reasons</a:t>
            </a:r>
            <a:r>
              <a:rPr lang="en-US"/>
              <a:t>, the </a:t>
            </a:r>
            <a:r>
              <a:rPr lang="en-US" b="1"/>
              <a:t>development and modification </a:t>
            </a:r>
            <a:r>
              <a:rPr lang="en-US"/>
              <a:t>of </a:t>
            </a:r>
            <a:r>
              <a:rPr lang="en-US" b="1"/>
              <a:t>visualizations</a:t>
            </a:r>
            <a:r>
              <a:rPr lang="en-US"/>
              <a:t> for process engineering plants </a:t>
            </a:r>
            <a:r>
              <a:rPr lang="en-US" b="1"/>
              <a:t>requires</a:t>
            </a:r>
            <a:r>
              <a:rPr lang="en-US"/>
              <a:t> a </a:t>
            </a:r>
            <a:r>
              <a:rPr lang="en-US" b="1"/>
              <a:t>very high technical effort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780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816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623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962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003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09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70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93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717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253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Additionally, </a:t>
            </a:r>
            <a:r>
              <a:rPr lang="en-US" b="0"/>
              <a:t>the drawing of the connections presented </a:t>
            </a:r>
            <a:r>
              <a:rPr lang="en-US" b="1"/>
              <a:t>several other challenges…</a:t>
            </a:r>
          </a:p>
          <a:p>
            <a:r>
              <a:rPr lang="en-US" b="1"/>
              <a:t>To compensate </a:t>
            </a:r>
            <a:r>
              <a:rPr lang="en-US" b="0"/>
              <a:t>for </a:t>
            </a:r>
            <a:r>
              <a:rPr lang="en-US" b="1"/>
              <a:t>how</a:t>
            </a:r>
            <a:r>
              <a:rPr lang="en-US" b="0"/>
              <a:t> the </a:t>
            </a:r>
            <a:r>
              <a:rPr lang="en-US" b="1"/>
              <a:t>connections</a:t>
            </a:r>
            <a:r>
              <a:rPr lang="en-US" b="0"/>
              <a:t> </a:t>
            </a:r>
            <a:r>
              <a:rPr lang="en-US" b="1"/>
              <a:t>are </a:t>
            </a:r>
            <a:r>
              <a:rPr lang="en-US" b="0"/>
              <a:t>modelled in the database (shown here in red), an</a:t>
            </a:r>
            <a:r>
              <a:rPr lang="en-US" b="1"/>
              <a:t> algorithm </a:t>
            </a:r>
            <a:r>
              <a:rPr lang="en-US" b="0"/>
              <a:t>had to be </a:t>
            </a:r>
            <a:r>
              <a:rPr lang="en-US" b="1"/>
              <a:t>developed to straighten out the edges</a:t>
            </a:r>
            <a:r>
              <a:rPr lang="en-US" b="0"/>
              <a:t>, or clear the waypoints </a:t>
            </a:r>
            <a:r>
              <a:rPr lang="en-US" b="1"/>
              <a:t>between real source and target shapes.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16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Driven by this motivation, what is to be done? 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85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In blue </a:t>
            </a:r>
            <a:r>
              <a:rPr lang="en-US" b="0"/>
              <a:t>you see the </a:t>
            </a:r>
            <a:r>
              <a:rPr lang="en-US" b="1"/>
              <a:t>output of the algorithm, </a:t>
            </a:r>
            <a:r>
              <a:rPr lang="en-US"/>
              <a:t>and </a:t>
            </a:r>
            <a:r>
              <a:rPr lang="en-US" b="1"/>
              <a:t>how this handles this issue …</a:t>
            </a:r>
          </a:p>
          <a:p>
            <a:r>
              <a:rPr lang="en-US" b="0"/>
              <a:t>Its much </a:t>
            </a:r>
            <a:r>
              <a:rPr lang="en-US" b="1"/>
              <a:t>more visually appealing</a:t>
            </a:r>
            <a:r>
              <a:rPr lang="en-US" b="0"/>
              <a:t>, and results in </a:t>
            </a:r>
            <a:r>
              <a:rPr lang="en-US" b="1"/>
              <a:t>easier to understand visualizations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82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Similarly </a:t>
            </a:r>
            <a:r>
              <a:rPr lang="en-US" b="0"/>
              <a:t>the algorithm had to </a:t>
            </a:r>
            <a:r>
              <a:rPr lang="en-US" b="1"/>
              <a:t>apply line jumps for the sake of clarity </a:t>
            </a:r>
            <a:r>
              <a:rPr lang="en-US" b="0"/>
              <a:t>of the final P&amp;ID, </a:t>
            </a:r>
            <a:r>
              <a:rPr lang="en-US"/>
              <a:t>due to the high number of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183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So, </a:t>
            </a:r>
            <a:r>
              <a:rPr lang="es-MX" b="1"/>
              <a:t>once again back to the software architechture.</a:t>
            </a:r>
          </a:p>
          <a:p>
            <a:r>
              <a:rPr lang="es-MX" b="1"/>
              <a:t>This time around </a:t>
            </a:r>
            <a:r>
              <a:rPr lang="es-MX"/>
              <a:t>I’m going to show you </a:t>
            </a:r>
            <a:r>
              <a:rPr lang="es-MX" b="1"/>
              <a:t>how this all connects.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39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327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942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458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26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475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440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none">
                <a:highlight>
                  <a:srgbClr val="FFFF00"/>
                </a:highlight>
              </a:rPr>
              <a:t>So, how does the resulting P&amp;ID of the graphing algorithm look like…</a:t>
            </a:r>
            <a:endParaRPr lang="en-US" b="1" u="none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r>
              <a:rPr lang="en-US" b="1" u="none">
                <a:highlight>
                  <a:srgbClr val="FFFF00"/>
                </a:highlight>
              </a:rPr>
              <a:t>Still much room for improvement </a:t>
            </a:r>
            <a:r>
              <a:rPr lang="en-US" b="1" u="none">
                <a:highlight>
                  <a:srgbClr val="FFFF00"/>
                </a:highlight>
                <a:sym typeface="Wingdings" panose="05000000000000000000" pitchFamily="2" charset="2"/>
              </a:rPr>
              <a:t> but if we ZOOM IN </a:t>
            </a:r>
            <a:r>
              <a:rPr lang="en-US" b="0" u="none">
                <a:highlight>
                  <a:srgbClr val="FFFF00"/>
                </a:highlight>
                <a:sym typeface="Wingdings" panose="05000000000000000000" pitchFamily="2" charset="2"/>
              </a:rPr>
              <a:t>some parts are trully positioned correctly…</a:t>
            </a:r>
          </a:p>
          <a:p>
            <a:r>
              <a:rPr lang="en-US" b="1" u="none">
                <a:highlight>
                  <a:srgbClr val="FFFF00"/>
                </a:highlight>
                <a:sym typeface="Wingdings" panose="05000000000000000000" pitchFamily="2" charset="2"/>
              </a:rPr>
              <a:t>NEVERTHELESS, </a:t>
            </a:r>
            <a:r>
              <a:rPr lang="en-US" b="0" u="none">
                <a:highlight>
                  <a:srgbClr val="FFFF00"/>
                </a:highlight>
                <a:sym typeface="Wingdings" panose="05000000000000000000" pitchFamily="2" charset="2"/>
              </a:rPr>
              <a:t>there exists the </a:t>
            </a:r>
            <a:r>
              <a:rPr lang="en-US" b="1" u="sng">
                <a:highlight>
                  <a:srgbClr val="FFFF00"/>
                </a:highlight>
                <a:sym typeface="Wingdings" panose="05000000000000000000" pitchFamily="2" charset="2"/>
              </a:rPr>
              <a:t>POSSIBILITY OF MANUALLY EDITING</a:t>
            </a:r>
            <a:r>
              <a:rPr lang="en-US" b="1" u="none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</a:p>
          <a:p>
            <a:r>
              <a:rPr lang="en-US" b="1" u="none">
                <a:highlight>
                  <a:srgbClr val="FFFF00"/>
                </a:highlight>
              </a:rPr>
              <a:t>What I haven’t yet mentioned</a:t>
            </a:r>
            <a:r>
              <a:rPr lang="en-US" b="0" u="none">
                <a:highlight>
                  <a:srgbClr val="FFFF00"/>
                </a:highlight>
              </a:rPr>
              <a:t>, is that despite this being a </a:t>
            </a:r>
            <a:r>
              <a:rPr lang="en-US" b="1"/>
              <a:t>static XML file, </a:t>
            </a:r>
            <a:r>
              <a:rPr lang="en-US" b="0"/>
              <a:t>it </a:t>
            </a:r>
            <a:r>
              <a:rPr lang="en-US" b="1"/>
              <a:t>contains data-bindings</a:t>
            </a:r>
            <a:r>
              <a:rPr lang="en-US" b="0"/>
              <a:t> to the database for </a:t>
            </a:r>
            <a:r>
              <a:rPr lang="en-US" b="1"/>
              <a:t>real-time, dynamic display </a:t>
            </a:r>
            <a:r>
              <a:rPr lang="en-US" b="0"/>
              <a:t>of process variables</a:t>
            </a:r>
          </a:p>
          <a:p>
            <a:r>
              <a:rPr lang="en-US" b="0"/>
              <a:t>Implemented prototypically with the </a:t>
            </a:r>
            <a:r>
              <a:rPr lang="en-US" b="1"/>
              <a:t>sapient-bind </a:t>
            </a:r>
            <a:r>
              <a:rPr lang="en-US" b="0"/>
              <a:t>property</a:t>
            </a:r>
            <a:r>
              <a:rPr lang="en-US" b="1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1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Well, in order to solve these issues 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2253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So, In conclusion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663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… although </a:t>
            </a:r>
            <a:r>
              <a:rPr lang="en-US"/>
              <a:t>there is still </a:t>
            </a:r>
            <a:r>
              <a:rPr lang="en-US" b="1"/>
              <a:t>much</a:t>
            </a:r>
            <a:r>
              <a:rPr lang="en-US"/>
              <a:t> </a:t>
            </a:r>
            <a:r>
              <a:rPr lang="en-US" b="1"/>
              <a:t>room for improvement</a:t>
            </a:r>
            <a:r>
              <a:rPr lang="en-US"/>
              <a:t>, the </a:t>
            </a:r>
            <a:r>
              <a:rPr lang="en-US" b="1"/>
              <a:t>achieved must not be overseen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26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IN TERMS OF THE GOALS </a:t>
            </a:r>
            <a:r>
              <a:rPr lang="en-US"/>
              <a:t>stated at the start, </a:t>
            </a:r>
            <a:r>
              <a:rPr lang="en-US" b="1"/>
              <a:t>THE PROJECT WAS SUCCESSFUL AND PROVEN TO WORK IN ITS PROTOTYPICAL IMPLEMENTATION.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533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1) </a:t>
            </a:r>
            <a:r>
              <a:rPr lang="en-US" b="0"/>
              <a:t>The creation of P&amp;IDs is now much easier and faster</a:t>
            </a:r>
            <a:endParaRPr lang="en-US" b="1"/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07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2) </a:t>
            </a:r>
            <a:r>
              <a:rPr lang="en-US" b="0"/>
              <a:t>A </a:t>
            </a:r>
            <a:r>
              <a:rPr lang="en-US" b="1"/>
              <a:t>library</a:t>
            </a:r>
            <a:r>
              <a:rPr lang="en-US" b="0"/>
              <a:t> of standardized P&amp;ID symbols was successfully created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39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3) </a:t>
            </a:r>
            <a:r>
              <a:rPr lang="en-US" b="0"/>
              <a:t>And the </a:t>
            </a:r>
            <a:r>
              <a:rPr lang="en-US" b="1"/>
              <a:t>solution was prototypically implemented </a:t>
            </a:r>
            <a:r>
              <a:rPr lang="en-US" b="0"/>
              <a:t>in the Legato Sapient MES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376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IT HAS THEREFORE BEEN PROVEN, </a:t>
            </a:r>
            <a:r>
              <a:rPr lang="en-US" b="0"/>
              <a:t>that an </a:t>
            </a:r>
            <a:r>
              <a:rPr lang="en-US" b="1"/>
              <a:t>eventual deployment </a:t>
            </a:r>
            <a:r>
              <a:rPr lang="en-US" b="0"/>
              <a:t>of</a:t>
            </a:r>
            <a:r>
              <a:rPr lang="en-US" b="1"/>
              <a:t> AN IMPROVED VERSION OF THIS SOLUTION </a:t>
            </a:r>
            <a:r>
              <a:rPr lang="en-US" b="0"/>
              <a:t>is</a:t>
            </a:r>
            <a:r>
              <a:rPr lang="en-US" b="1"/>
              <a:t> INDEED FEASABLE </a:t>
            </a:r>
            <a:r>
              <a:rPr lang="en-US" b="0"/>
              <a:t>for an </a:t>
            </a:r>
            <a:r>
              <a:rPr lang="en-US" b="1"/>
              <a:t>industrial context</a:t>
            </a:r>
            <a:endParaRPr lang="en-US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It is also clear </a:t>
            </a:r>
            <a:r>
              <a:rPr lang="en-US" b="0"/>
              <a:t>that the </a:t>
            </a:r>
            <a:r>
              <a:rPr lang="en-US" b="1"/>
              <a:t>automated generation </a:t>
            </a:r>
            <a:r>
              <a:rPr lang="en-US" b="0"/>
              <a:t>of P&amp;IDs would be </a:t>
            </a:r>
            <a:r>
              <a:rPr lang="en-US" b="1"/>
              <a:t>of great customer-value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THE QUESTION NOW IS, </a:t>
            </a:r>
            <a:r>
              <a:rPr lang="en-US" b="0"/>
              <a:t>are this </a:t>
            </a:r>
            <a:r>
              <a:rPr lang="en-US" b="1"/>
              <a:t>motivations </a:t>
            </a:r>
            <a:r>
              <a:rPr lang="en-US" b="0"/>
              <a:t>truly</a:t>
            </a:r>
            <a:r>
              <a:rPr lang="en-US" b="1"/>
              <a:t> worth </a:t>
            </a:r>
            <a:r>
              <a:rPr lang="en-US" b="0"/>
              <a:t>the</a:t>
            </a:r>
            <a:r>
              <a:rPr lang="en-US" b="1"/>
              <a:t> development effort for the improvement of this prototype?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NEXT</a:t>
            </a:r>
            <a:endParaRPr lang="es-MX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00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741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Well, this activity diagram encompasses all logic of the system</a:t>
            </a:r>
            <a:r>
              <a:rPr lang="es-MX"/>
              <a:t>, </a:t>
            </a:r>
            <a:r>
              <a:rPr lang="es-MX" b="1"/>
              <a:t>both</a:t>
            </a:r>
            <a:r>
              <a:rPr lang="es-MX"/>
              <a:t>:</a:t>
            </a:r>
          </a:p>
          <a:p>
            <a:r>
              <a:rPr lang="es-MX"/>
              <a:t>-</a:t>
            </a:r>
            <a:r>
              <a:rPr lang="es-MX" b="1"/>
              <a:t>presentation logic </a:t>
            </a:r>
            <a:r>
              <a:rPr lang="es-MX"/>
              <a:t>(shown in </a:t>
            </a:r>
            <a:r>
              <a:rPr lang="es-MX" b="1"/>
              <a:t>blue</a:t>
            </a:r>
            <a:r>
              <a:rPr lang="es-MX"/>
              <a:t>) and</a:t>
            </a:r>
          </a:p>
          <a:p>
            <a:r>
              <a:rPr lang="es-MX"/>
              <a:t>-</a:t>
            </a:r>
            <a:r>
              <a:rPr lang="es-MX" b="1"/>
              <a:t>business logic </a:t>
            </a:r>
            <a:r>
              <a:rPr lang="es-MX"/>
              <a:t>(shown in </a:t>
            </a:r>
            <a:r>
              <a:rPr lang="es-MX" b="1"/>
              <a:t>red</a:t>
            </a:r>
            <a:r>
              <a:rPr lang="es-MX"/>
              <a:t> and responsable for the generation of the P&amp;ID)</a:t>
            </a:r>
          </a:p>
          <a:p>
            <a:endParaRPr lang="es-MX"/>
          </a:p>
          <a:p>
            <a:r>
              <a:rPr lang="es-MX" b="1"/>
              <a:t>For the sake of clarity, I will focus only on the main functionalities of the business logic for the P&amp;ID generation (shown in red).</a:t>
            </a:r>
          </a:p>
          <a:p>
            <a:endParaRPr lang="es-MX" b="1"/>
          </a:p>
          <a:p>
            <a:r>
              <a:rPr lang="es-MX" b="1"/>
              <a:t>First off, the data map of the system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89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Well, this activity diagram encompasses all logic of the system</a:t>
            </a:r>
            <a:r>
              <a:rPr lang="es-MX"/>
              <a:t>, </a:t>
            </a:r>
            <a:r>
              <a:rPr lang="es-MX" b="1"/>
              <a:t>both</a:t>
            </a:r>
            <a:r>
              <a:rPr lang="es-MX"/>
              <a:t>:</a:t>
            </a:r>
          </a:p>
          <a:p>
            <a:r>
              <a:rPr lang="es-MX"/>
              <a:t>-</a:t>
            </a:r>
            <a:r>
              <a:rPr lang="es-MX" b="1"/>
              <a:t>presentation logic </a:t>
            </a:r>
            <a:r>
              <a:rPr lang="es-MX"/>
              <a:t>(shown in </a:t>
            </a:r>
            <a:r>
              <a:rPr lang="es-MX" b="1"/>
              <a:t>blue</a:t>
            </a:r>
            <a:r>
              <a:rPr lang="es-MX"/>
              <a:t>) and</a:t>
            </a:r>
          </a:p>
          <a:p>
            <a:r>
              <a:rPr lang="es-MX"/>
              <a:t>-</a:t>
            </a:r>
            <a:r>
              <a:rPr lang="es-MX" b="1"/>
              <a:t>business logic </a:t>
            </a:r>
            <a:r>
              <a:rPr lang="es-MX"/>
              <a:t>(shown in </a:t>
            </a:r>
            <a:r>
              <a:rPr lang="es-MX" b="1"/>
              <a:t>red</a:t>
            </a:r>
            <a:r>
              <a:rPr lang="es-MX"/>
              <a:t> and responsable for the generation of the P&amp;ID)</a:t>
            </a:r>
          </a:p>
          <a:p>
            <a:endParaRPr lang="es-MX"/>
          </a:p>
          <a:p>
            <a:r>
              <a:rPr lang="es-MX" b="1"/>
              <a:t>For the sake of clarity, I will focus only on the main functionalities of the business logic for the P&amp;ID generation (shown in red).</a:t>
            </a:r>
          </a:p>
          <a:p>
            <a:endParaRPr lang="es-MX" b="1"/>
          </a:p>
          <a:p>
            <a:r>
              <a:rPr lang="es-MX" b="1"/>
              <a:t>First off, the data map of the system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2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200" indent="0" algn="ctr">
              <a:buNone/>
              <a:defRPr sz="2000">
                <a:uFillTx/>
              </a:defRPr>
            </a:lvl2pPr>
            <a:lvl3pPr marL="914400" indent="0" algn="ctr">
              <a:buNone/>
              <a:defRPr sz="1800">
                <a:uFillTx/>
              </a:defRPr>
            </a:lvl3pPr>
            <a:lvl4pPr marL="1371600" indent="0" algn="ctr">
              <a:buNone/>
              <a:defRPr sz="1600">
                <a:uFillTx/>
              </a:defRPr>
            </a:lvl4pPr>
            <a:lvl5pPr marL="1828800" indent="0" algn="ctr">
              <a:buNone/>
              <a:defRPr sz="1600">
                <a:uFillTx/>
              </a:defRPr>
            </a:lvl5pPr>
            <a:lvl6pPr marL="2286000" indent="0" algn="ctr">
              <a:buNone/>
              <a:defRPr sz="1600">
                <a:uFillTx/>
              </a:defRPr>
            </a:lvl6pPr>
            <a:lvl7pPr marL="2743200" indent="0" algn="ctr">
              <a:buNone/>
              <a:defRPr sz="1600">
                <a:uFillTx/>
              </a:defRPr>
            </a:lvl7pPr>
            <a:lvl8pPr marL="3200400" indent="0" algn="ctr">
              <a:buNone/>
              <a:defRPr sz="1600">
                <a:uFillTx/>
              </a:defRPr>
            </a:lvl8pPr>
            <a:lvl9pPr marL="3657600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D602-9199-463A-A0D7-3933B80B1DBC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3D75A-DC0D-4413-98E6-81225F62A255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BD6C-8BA6-4EE5-8548-816CCF4E9DFA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7F84-F31B-44F2-A9E2-A7AFDBB94506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7825" y="6454775"/>
            <a:ext cx="2743200" cy="365125"/>
          </a:xfrm>
        </p:spPr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1AFD0-5ABE-4FF4-A0FA-F4463C0C48B7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4990-DE31-4F43-B120-AB5F511A4A49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682D-C538-465B-80C0-E01946353093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1085-D951-49C8-96F9-011A79544EB9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C7CA-97DC-4A4B-AE27-835787393A57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749F-DE91-4B61-93C1-6E54D4F2B954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E5B-D4A2-4DFF-8A84-1FFB993D390A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A7402BBF-959C-4963-AFC4-705AE7FABD69}" type="datetime1">
              <a:rPr lang="en-US" smtClean="0">
                <a:uFillTx/>
              </a:rPr>
              <a:t>9/19/2018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941" y="1041400"/>
            <a:ext cx="10846118" cy="2387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339966"/>
                </a:solidFill>
              </a:rPr>
              <a:t>Automated Generation of Modular and Dynamic Industrial Process Plant Visualizations</a:t>
            </a:r>
            <a:endParaRPr lang="en-US" sz="4400" b="1" dirty="0">
              <a:solidFill>
                <a:srgbClr val="339966"/>
              </a:solidFill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273108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600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701651"/>
            <a:ext cx="10949976" cy="515634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Required: A solution to automate the generation of modular and dynamic plant </a:t>
            </a:r>
            <a:r>
              <a:rPr lang="en-GB" sz="3200" i="1"/>
              <a:t>Piping and Instrumentation Diagram (P&amp;ID) </a:t>
            </a:r>
            <a:r>
              <a:rPr lang="en-US" sz="3200"/>
              <a:t>visualizations</a:t>
            </a:r>
          </a:p>
          <a:p>
            <a:pPr marL="0" indent="0" algn="just">
              <a:buClr>
                <a:srgbClr val="FFC000"/>
              </a:buClr>
              <a:buNone/>
            </a:pP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8441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ProcAppCom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Project 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E6350-0FCE-4A53-8092-7067C3CF8ADB}"/>
              </a:ext>
            </a:extLst>
          </p:cNvPr>
          <p:cNvPicPr/>
          <p:nvPr/>
        </p:nvPicPr>
        <p:blipFill rotWithShape="1">
          <a:blip r:embed="rId3"/>
          <a:srcRect b="5382"/>
          <a:stretch/>
        </p:blipFill>
        <p:spPr bwMode="auto">
          <a:xfrm>
            <a:off x="748618" y="1059920"/>
            <a:ext cx="10694761" cy="5296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CE82B1-5A2F-4058-BD26-48AF1E53BF13}"/>
              </a:ext>
            </a:extLst>
          </p:cNvPr>
          <p:cNvSpPr txBox="1"/>
          <p:nvPr/>
        </p:nvSpPr>
        <p:spPr>
          <a:xfrm>
            <a:off x="9902845" y="6057805"/>
            <a:ext cx="145095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Copyright: Gefasoft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1ED6ED-17A9-4080-BC76-7CCBACA7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100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51631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ProcAppCom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Project 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E6350-0FCE-4A53-8092-7067C3CF8ADB}"/>
              </a:ext>
            </a:extLst>
          </p:cNvPr>
          <p:cNvPicPr/>
          <p:nvPr/>
        </p:nvPicPr>
        <p:blipFill rotWithShape="1">
          <a:blip r:embed="rId4"/>
          <a:srcRect b="5382"/>
          <a:stretch/>
        </p:blipFill>
        <p:spPr bwMode="auto">
          <a:xfrm>
            <a:off x="748618" y="1059920"/>
            <a:ext cx="10694761" cy="5296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479773-F18D-41E2-9119-0E01F6B2456B}"/>
              </a:ext>
            </a:extLst>
          </p:cNvPr>
          <p:cNvSpPr/>
          <p:nvPr/>
        </p:nvSpPr>
        <p:spPr>
          <a:xfrm>
            <a:off x="6867116" y="3339873"/>
            <a:ext cx="4314690" cy="1789476"/>
          </a:xfrm>
          <a:prstGeom prst="roundRect">
            <a:avLst>
              <a:gd name="adj" fmla="val 4971"/>
            </a:avLst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3AFC2-2A7D-482D-9C29-DDC8B24122CF}"/>
              </a:ext>
            </a:extLst>
          </p:cNvPr>
          <p:cNvSpPr txBox="1"/>
          <p:nvPr/>
        </p:nvSpPr>
        <p:spPr>
          <a:xfrm>
            <a:off x="9902845" y="6057805"/>
            <a:ext cx="145095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Copyright: Gefasoft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80D54-43FC-4BC6-BDD5-61FF9B20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101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850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701651"/>
            <a:ext cx="10949976" cy="515634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Required: A solution to automate the generation of modular and dynamic plant </a:t>
            </a:r>
            <a:r>
              <a:rPr lang="en-GB" sz="3200" i="1"/>
              <a:t>Piping and Instrumentation Diagram (P&amp;ID) </a:t>
            </a:r>
            <a:r>
              <a:rPr lang="en-US" sz="3200"/>
              <a:t>visualizations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with </a:t>
            </a:r>
            <a:r>
              <a:rPr lang="en-US" sz="2800" b="1"/>
              <a:t>minimal user configuration </a:t>
            </a:r>
            <a:r>
              <a:rPr lang="en-US" sz="2800"/>
              <a:t>and</a:t>
            </a:r>
          </a:p>
          <a:p>
            <a:pPr marL="0" indent="0" algn="just">
              <a:buClr>
                <a:srgbClr val="FFC000"/>
              </a:buClr>
              <a:buNone/>
            </a:pP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7425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701651"/>
            <a:ext cx="10949976" cy="515634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Required: A solution to automate the generation of modular and dynamic plant</a:t>
            </a:r>
            <a:r>
              <a:rPr lang="en-US" sz="3200" i="1"/>
              <a:t> </a:t>
            </a:r>
            <a:r>
              <a:rPr lang="en-GB" sz="3200" i="1"/>
              <a:t>Piping and Instrumentation Diagram (P&amp;ID) </a:t>
            </a:r>
            <a:r>
              <a:rPr lang="en-US" sz="3200"/>
              <a:t>visualizations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with </a:t>
            </a:r>
            <a:r>
              <a:rPr lang="en-US" sz="2800" b="1"/>
              <a:t>minimal user configuration </a:t>
            </a:r>
            <a:r>
              <a:rPr lang="en-US" sz="2800"/>
              <a:t>and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 b="1"/>
              <a:t>integration to the MES </a:t>
            </a:r>
            <a:r>
              <a:rPr lang="en-US" sz="2800"/>
              <a:t>software at hand.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835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Goals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E9C5EF0B-1363-46D8-97D6-D8F4036C454C}"/>
              </a:ext>
            </a:extLst>
          </p:cNvPr>
          <p:cNvSpPr txBox="1"/>
          <p:nvPr/>
        </p:nvSpPr>
        <p:spPr>
          <a:xfrm>
            <a:off x="4857645" y="2921168"/>
            <a:ext cx="247671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solidFill>
                  <a:schemeClr val="bg2">
                    <a:lumMod val="75000"/>
                  </a:schemeClr>
                </a:solidFill>
              </a:rPr>
              <a:t>How?</a:t>
            </a:r>
            <a:endParaRPr lang="de-DE" sz="6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Goals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0949976" cy="5156349"/>
          </a:xfrm>
        </p:spPr>
        <p:txBody>
          <a:bodyPr>
            <a:normAutofit/>
          </a:bodyPr>
          <a:lstStyle/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Reduce technical effort and accelerate creation of </a:t>
            </a:r>
            <a:r>
              <a:rPr lang="en-GB" sz="3200" i="1"/>
              <a:t>Piping and Instrumentation Diagram (P&amp;ID) </a:t>
            </a:r>
            <a:r>
              <a:rPr lang="en-GB" sz="3200"/>
              <a:t>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308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Goals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0949976" cy="5156349"/>
          </a:xfrm>
        </p:spPr>
        <p:txBody>
          <a:bodyPr>
            <a:normAutofit/>
          </a:bodyPr>
          <a:lstStyle/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Reduce technical effort and accelerate creation of </a:t>
            </a:r>
            <a:r>
              <a:rPr lang="en-GB" sz="3200" i="1"/>
              <a:t>Piping and Instrumentation Diagram (P&amp;ID) </a:t>
            </a:r>
            <a:r>
              <a:rPr lang="en-GB" sz="3200"/>
              <a:t>visualizations</a:t>
            </a:r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endParaRPr lang="en-GB" sz="3200"/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Create a library of all standardized P&amp;ID symbols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580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Goals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0949976" cy="5156349"/>
          </a:xfrm>
        </p:spPr>
        <p:txBody>
          <a:bodyPr>
            <a:normAutofit/>
          </a:bodyPr>
          <a:lstStyle/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Reduce technical effort and accelerate creation of </a:t>
            </a:r>
            <a:r>
              <a:rPr lang="en-GB" sz="3200" i="1"/>
              <a:t>Piping and Instrumentation Diagram (P&amp;ID) </a:t>
            </a:r>
            <a:r>
              <a:rPr lang="en-GB" sz="3200"/>
              <a:t>visualizations</a:t>
            </a:r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endParaRPr lang="en-GB" sz="3200"/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Create a library of all standardized P&amp;ID symbols</a:t>
            </a:r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endParaRPr lang="en-GB" sz="3200"/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Prototypal Implementation in a </a:t>
            </a:r>
            <a:r>
              <a:rPr lang="en-GB" sz="3200" i="1"/>
              <a:t>Manufacturing Execution System (MES)</a:t>
            </a:r>
            <a:endParaRPr lang="en-GB" i="1"/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312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17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18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1927860" y="1346030"/>
            <a:ext cx="10083165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4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4079082" y="1346030"/>
            <a:ext cx="7931944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1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</a:t>
            </a:fld>
            <a:endParaRPr lang="en-US">
              <a:uFillTx/>
            </a:endParaRPr>
          </a:p>
        </p:txBody>
      </p:sp>
      <p:sp>
        <p:nvSpPr>
          <p:cNvPr id="6" name="Textfeld 12">
            <a:extLst>
              <a:ext uri="{FF2B5EF4-FFF2-40B4-BE49-F238E27FC236}">
                <a16:creationId xmlns:a16="http://schemas.microsoft.com/office/drawing/2014/main" id="{CC3F1F90-D322-4ADA-BAF2-02E9973E6FAD}"/>
              </a:ext>
            </a:extLst>
          </p:cNvPr>
          <p:cNvSpPr txBox="1"/>
          <p:nvPr/>
        </p:nvSpPr>
        <p:spPr>
          <a:xfrm>
            <a:off x="4857645" y="2921168"/>
            <a:ext cx="247671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solidFill>
                  <a:schemeClr val="bg2">
                    <a:lumMod val="75000"/>
                  </a:schemeClr>
                </a:solidFill>
              </a:rPr>
              <a:t>Why?</a:t>
            </a:r>
            <a:endParaRPr lang="de-DE" sz="6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5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6696075" y="1346030"/>
            <a:ext cx="5314950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6960393" y="1346030"/>
            <a:ext cx="5050631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8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6960393" y="1346030"/>
            <a:ext cx="5050631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8162BD2-4DF9-4C15-90F3-51D6EB7E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82" y="2582283"/>
            <a:ext cx="4140276" cy="274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9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6960393" y="1346030"/>
            <a:ext cx="5050631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6491263" y="5281754"/>
            <a:ext cx="2806064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9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9437077" y="1346030"/>
            <a:ext cx="2574924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E3F416-470B-4AF6-93C4-FCDE4D2BF105}"/>
              </a:ext>
            </a:extLst>
          </p:cNvPr>
          <p:cNvSpPr/>
          <p:nvPr/>
        </p:nvSpPr>
        <p:spPr>
          <a:xfrm>
            <a:off x="8064501" y="1466762"/>
            <a:ext cx="2574924" cy="3067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2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9448800" y="1346030"/>
            <a:ext cx="2574924" cy="2905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E3F416-470B-4AF6-93C4-FCDE4D2BF105}"/>
              </a:ext>
            </a:extLst>
          </p:cNvPr>
          <p:cNvSpPr/>
          <p:nvPr/>
        </p:nvSpPr>
        <p:spPr>
          <a:xfrm>
            <a:off x="8064501" y="1466762"/>
            <a:ext cx="2574924" cy="3067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DF817F-D80B-45D3-86F4-53F3CAC42CC8}"/>
              </a:ext>
            </a:extLst>
          </p:cNvPr>
          <p:cNvSpPr/>
          <p:nvPr/>
        </p:nvSpPr>
        <p:spPr>
          <a:xfrm>
            <a:off x="11237905" y="3615397"/>
            <a:ext cx="624204" cy="864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8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26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E3F416-470B-4AF6-93C4-FCDE4D2BF105}"/>
              </a:ext>
            </a:extLst>
          </p:cNvPr>
          <p:cNvSpPr/>
          <p:nvPr/>
        </p:nvSpPr>
        <p:spPr>
          <a:xfrm>
            <a:off x="8064501" y="2675040"/>
            <a:ext cx="2574924" cy="1858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45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7EEB6B-EA56-4C3F-922B-1703E5E4C16B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0C183A-D649-447A-A5C5-1151F2709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D773271A-939E-4B61-8F53-71CCAC7A3FFA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67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A6985-ABEA-40D8-B0F9-CB9B1096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3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Initial Situation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245ED-789E-4B75-AA05-FBDBAC4B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218851-9C42-4C75-9596-2482CD0F64C4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D668A-FD4A-4FCF-BE99-3543DA059BB2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27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A6985-ABEA-40D8-B0F9-CB9B1096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3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this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1777F-5D2E-4FFD-B05C-12C9D3666BFE}"/>
              </a:ext>
            </a:extLst>
          </p:cNvPr>
          <p:cNvSpPr/>
          <p:nvPr/>
        </p:nvSpPr>
        <p:spPr>
          <a:xfrm>
            <a:off x="3739151" y="1400175"/>
            <a:ext cx="7347950" cy="5208019"/>
          </a:xfrm>
          <a:prstGeom prst="rect">
            <a:avLst/>
          </a:prstGeom>
          <a:solidFill>
            <a:srgbClr val="FFFF00">
              <a:alpha val="23137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07D1C-6BD1-4549-92E7-D341EEA6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312038-A212-4029-970F-578A977F65E3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D4A297-A462-4107-B500-C44C8ABDF6BB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0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</a:t>
            </a: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2920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A6985-ABEA-40D8-B0F9-CB9B1096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3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P&amp;ID Shapes Library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F926F-5F11-4ABF-BF67-ABEA743E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72EC0-E65A-4B30-9FE7-673E7C395ADA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EA8A0A-C5D7-4725-B7BF-98BE8E342777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5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027587-7E43-4647-814A-193F07715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Shapes Library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03CBC2-B367-44AE-8861-5ADF63A1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31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D3F0B-4EF2-4FBF-8D5F-F5F23A0D3AC6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2955-5267-4877-8DB5-0F1A558E558D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52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027587-7E43-4647-814A-193F07715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Shapes Library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03CBC2-B367-44AE-8861-5ADF63A1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32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D3F0B-4EF2-4FBF-8D5F-F5F23A0D3AC6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2955-5267-4877-8DB5-0F1A558E558D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B25BA-6396-4D95-BA93-1F8FBA85733F}"/>
              </a:ext>
            </a:extLst>
          </p:cNvPr>
          <p:cNvSpPr/>
          <p:nvPr/>
        </p:nvSpPr>
        <p:spPr>
          <a:xfrm>
            <a:off x="9555479" y="3429000"/>
            <a:ext cx="975361" cy="1223010"/>
          </a:xfrm>
          <a:prstGeom prst="rect">
            <a:avLst/>
          </a:prstGeom>
          <a:solidFill>
            <a:srgbClr val="7F7F7F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>
                <a:solidFill>
                  <a:schemeClr val="tx1"/>
                </a:solidFill>
              </a:rPr>
              <a:t>?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18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C9D9BC-5530-407A-B242-C99C01C18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94" y="3090036"/>
            <a:ext cx="8327888" cy="1764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P&amp;ID Shapes Library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Objected-oriented Abstraction of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B1B6C-AC7F-473F-9CDB-1A1A79114A9C}"/>
              </a:ext>
            </a:extLst>
          </p:cNvPr>
          <p:cNvSpPr/>
          <p:nvPr/>
        </p:nvSpPr>
        <p:spPr>
          <a:xfrm>
            <a:off x="8018213" y="6258185"/>
            <a:ext cx="67691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B3A4A-AE50-4502-AC8F-4A717904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14917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3D11F0-F0D4-4F19-BDCD-B930B04A69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6" y="1886628"/>
            <a:ext cx="4218895" cy="4182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P&amp;ID Shapes Library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Objected-oriented Abstraction of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B1B6C-AC7F-473F-9CDB-1A1A79114A9C}"/>
              </a:ext>
            </a:extLst>
          </p:cNvPr>
          <p:cNvSpPr/>
          <p:nvPr/>
        </p:nvSpPr>
        <p:spPr>
          <a:xfrm>
            <a:off x="8018213" y="6258185"/>
            <a:ext cx="67691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964D2-8CB9-4550-A8B2-3933E01E0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/>
          <a:stretch/>
        </p:blipFill>
        <p:spPr>
          <a:xfrm>
            <a:off x="4563751" y="3090035"/>
            <a:ext cx="5438131" cy="1774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01CAB-6891-4B48-A309-B22F0EBC5D67}"/>
              </a:ext>
            </a:extLst>
          </p:cNvPr>
          <p:cNvSpPr txBox="1"/>
          <p:nvPr/>
        </p:nvSpPr>
        <p:spPr>
          <a:xfrm>
            <a:off x="514153" y="6153866"/>
            <a:ext cx="388029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P&amp;ID of Aida Brewery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CD5C4E-4CA7-45C5-B31E-6510D18D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8428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P&amp;ID Shapes Library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Objected-oriented Abstraction of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B1B6C-AC7F-473F-9CDB-1A1A79114A9C}"/>
              </a:ext>
            </a:extLst>
          </p:cNvPr>
          <p:cNvSpPr/>
          <p:nvPr/>
        </p:nvSpPr>
        <p:spPr>
          <a:xfrm>
            <a:off x="8018213" y="6258185"/>
            <a:ext cx="67691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964D2-8CB9-4550-A8B2-3933E01E02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53"/>
          <a:stretch/>
        </p:blipFill>
        <p:spPr>
          <a:xfrm>
            <a:off x="1629047" y="3090035"/>
            <a:ext cx="2406928" cy="1774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0CC24-E886-4D4A-992C-90FDC10587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1"/>
          <a:stretch/>
        </p:blipFill>
        <p:spPr>
          <a:xfrm>
            <a:off x="7921323" y="3090034"/>
            <a:ext cx="2080560" cy="1774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E050B-3968-4884-B38D-FB9388494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75" y="2110870"/>
            <a:ext cx="3885348" cy="41791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A3876F-3F0C-4973-84F5-7CDEA688241C}"/>
              </a:ext>
            </a:extLst>
          </p:cNvPr>
          <p:cNvSpPr txBox="1"/>
          <p:nvPr/>
        </p:nvSpPr>
        <p:spPr>
          <a:xfrm>
            <a:off x="4035975" y="6377152"/>
            <a:ext cx="388029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Class Diagram of P&amp;ID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44BC28-9190-4568-9772-58A6BB2A756E}"/>
              </a:ext>
            </a:extLst>
          </p:cNvPr>
          <p:cNvPicPr/>
          <p:nvPr/>
        </p:nvPicPr>
        <p:blipFill rotWithShape="1">
          <a:blip r:embed="rId6"/>
          <a:srcRect t="9449"/>
          <a:stretch/>
        </p:blipFill>
        <p:spPr bwMode="auto">
          <a:xfrm>
            <a:off x="3985005" y="1216106"/>
            <a:ext cx="3982238" cy="851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60357-B123-425D-998B-874BC234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1048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P&amp;ID Shapes Library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Objected-oriented Abstraction of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B1B6C-AC7F-473F-9CDB-1A1A79114A9C}"/>
              </a:ext>
            </a:extLst>
          </p:cNvPr>
          <p:cNvSpPr/>
          <p:nvPr/>
        </p:nvSpPr>
        <p:spPr>
          <a:xfrm>
            <a:off x="8018213" y="6258185"/>
            <a:ext cx="67691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964D2-8CB9-4550-A8B2-3933E01E02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45"/>
          <a:stretch/>
        </p:blipFill>
        <p:spPr>
          <a:xfrm>
            <a:off x="1629047" y="3090035"/>
            <a:ext cx="6468450" cy="177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355F5-FC92-488C-8775-CB81A241C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622" y="1804879"/>
            <a:ext cx="4442772" cy="4262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EAAE3-02FD-46F5-92CE-AA0D77DF09F5}"/>
              </a:ext>
            </a:extLst>
          </p:cNvPr>
          <p:cNvSpPr txBox="1"/>
          <p:nvPr/>
        </p:nvSpPr>
        <p:spPr>
          <a:xfrm>
            <a:off x="7824431" y="6153866"/>
            <a:ext cx="388029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P&amp;ID Shapes Library </a:t>
            </a:r>
            <a:r>
              <a:rPr lang="en-US" sz="2200"/>
              <a:t>(474)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4AEC-1CC7-4C09-A437-43BD9579F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97104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027587-7E43-4647-814A-193F07715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Shapes Library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03CBC2-B367-44AE-8861-5ADF63A1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37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A5A68-0387-416A-BF58-634DD37A4650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FA449-FF36-4EAA-8FB7-04C55079A80A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8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DDF473-9FA2-4897-9316-CB8B77FA0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8"/>
            <a:ext cx="10031208" cy="5540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Graphical User Interface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F387A4-3B1E-4C04-99DB-012B17B4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38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46A46C-8BFF-435A-8840-A002D9EF8DFC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A4833-57FA-45D9-90F1-FD0090D10DFE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8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DDF473-9FA2-4897-9316-CB8B77FA0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8"/>
            <a:ext cx="10031208" cy="5540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Graphical User Interface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F387A4-3B1E-4C04-99DB-012B17B4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39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46A46C-8BFF-435A-8840-A002D9EF8DFC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A4833-57FA-45D9-90F1-FD0090D10DFE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BFCC51-93BE-4E96-B1DB-E6EFBD07F145}"/>
              </a:ext>
            </a:extLst>
          </p:cNvPr>
          <p:cNvSpPr/>
          <p:nvPr/>
        </p:nvSpPr>
        <p:spPr>
          <a:xfrm>
            <a:off x="4183379" y="1990724"/>
            <a:ext cx="4370071" cy="2302691"/>
          </a:xfrm>
          <a:prstGeom prst="rect">
            <a:avLst/>
          </a:prstGeom>
          <a:solidFill>
            <a:srgbClr val="7F7F7F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>
                <a:solidFill>
                  <a:schemeClr val="tx1"/>
                </a:solidFill>
              </a:rPr>
              <a:t>?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 </a:t>
            </a:r>
            <a:r>
              <a:rPr lang="en-US" sz="3200">
                <a:sym typeface="Wingdings" panose="05000000000000000000" pitchFamily="2" charset="2"/>
              </a:rPr>
              <a:t> c</a:t>
            </a:r>
            <a:r>
              <a:rPr lang="en-US" sz="3200"/>
              <a:t>onstant increase in complexity 					         of industrial facilities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39296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22081-038E-4BE1-AF62-53AFF892DD08}"/>
              </a:ext>
            </a:extLst>
          </p:cNvPr>
          <p:cNvGrpSpPr/>
          <p:nvPr/>
        </p:nvGrpSpPr>
        <p:grpSpPr>
          <a:xfrm>
            <a:off x="726675" y="1346030"/>
            <a:ext cx="10738649" cy="5296995"/>
            <a:chOff x="726675" y="1346030"/>
            <a:chExt cx="10738649" cy="52969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812077-3221-4D5F-8D5B-36BF1B5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"/>
            <a:stretch/>
          </p:blipFill>
          <p:spPr>
            <a:xfrm>
              <a:off x="726675" y="1346030"/>
              <a:ext cx="10738649" cy="52969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4C4D4F-D071-4143-8F84-C99A6D6A1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12" y="1947239"/>
              <a:ext cx="670948" cy="16887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GUI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Viewer Dashboard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7DEB9-B5BD-47BB-90F2-8F574000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1820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22081-038E-4BE1-AF62-53AFF892DD08}"/>
              </a:ext>
            </a:extLst>
          </p:cNvPr>
          <p:cNvGrpSpPr/>
          <p:nvPr/>
        </p:nvGrpSpPr>
        <p:grpSpPr>
          <a:xfrm>
            <a:off x="726675" y="1346030"/>
            <a:ext cx="10738649" cy="5296995"/>
            <a:chOff x="726675" y="1346030"/>
            <a:chExt cx="10738649" cy="52969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812077-3221-4D5F-8D5B-36BF1B5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"/>
            <a:stretch/>
          </p:blipFill>
          <p:spPr>
            <a:xfrm>
              <a:off x="726675" y="1346030"/>
              <a:ext cx="10738649" cy="52969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4C4D4F-D071-4143-8F84-C99A6D6A1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12" y="1947239"/>
              <a:ext cx="670948" cy="16887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GUI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Viewer Dashboard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7DEB9-B5BD-47BB-90F2-8F574000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7C2358-4AFA-4357-A034-146E5142095C}"/>
              </a:ext>
            </a:extLst>
          </p:cNvPr>
          <p:cNvSpPr/>
          <p:nvPr/>
        </p:nvSpPr>
        <p:spPr>
          <a:xfrm>
            <a:off x="4381497" y="1947239"/>
            <a:ext cx="6962777" cy="4569460"/>
          </a:xfrm>
          <a:prstGeom prst="rect">
            <a:avLst/>
          </a:prstGeom>
          <a:solidFill>
            <a:srgbClr val="FFFF00">
              <a:alpha val="23137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es-MX" sz="3600">
                <a:solidFill>
                  <a:schemeClr val="tx1"/>
                </a:solidFill>
              </a:rPr>
              <a:t>Legato Graphic Designer</a:t>
            </a:r>
          </a:p>
          <a:p>
            <a:pPr algn="ctr">
              <a:lnSpc>
                <a:spcPts val="3400"/>
              </a:lnSpc>
            </a:pPr>
            <a:r>
              <a:rPr lang="es-MX" sz="3600">
                <a:solidFill>
                  <a:schemeClr val="tx1"/>
                </a:solidFill>
              </a:rPr>
              <a:t>Boardlet</a:t>
            </a: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11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22081-038E-4BE1-AF62-53AFF892DD08}"/>
              </a:ext>
            </a:extLst>
          </p:cNvPr>
          <p:cNvGrpSpPr/>
          <p:nvPr/>
        </p:nvGrpSpPr>
        <p:grpSpPr>
          <a:xfrm>
            <a:off x="726675" y="1346030"/>
            <a:ext cx="10738649" cy="5296995"/>
            <a:chOff x="726675" y="1346030"/>
            <a:chExt cx="10738649" cy="52969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812077-3221-4D5F-8D5B-36BF1B5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"/>
            <a:stretch/>
          </p:blipFill>
          <p:spPr>
            <a:xfrm>
              <a:off x="726675" y="1346030"/>
              <a:ext cx="10738649" cy="52969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4C4D4F-D071-4143-8F84-C99A6D6A1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12" y="1947239"/>
              <a:ext cx="670948" cy="16887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GUI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Viewer Dashboard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7DEB9-B5BD-47BB-90F2-8F574000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7C2358-4AFA-4357-A034-146E5142095C}"/>
              </a:ext>
            </a:extLst>
          </p:cNvPr>
          <p:cNvSpPr/>
          <p:nvPr/>
        </p:nvSpPr>
        <p:spPr>
          <a:xfrm>
            <a:off x="838197" y="5414339"/>
            <a:ext cx="3448053" cy="1119811"/>
          </a:xfrm>
          <a:prstGeom prst="rect">
            <a:avLst/>
          </a:prstGeom>
          <a:solidFill>
            <a:srgbClr val="FFFF00">
              <a:alpha val="23137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es-MX" sz="3600">
                <a:solidFill>
                  <a:schemeClr val="tx1"/>
                </a:solidFill>
              </a:rPr>
              <a:t>Node Tree Boardlet</a:t>
            </a: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222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0B4132-ECBB-4BBA-9D5A-6AEAD5C162A6}"/>
              </a:ext>
            </a:extLst>
          </p:cNvPr>
          <p:cNvGrpSpPr/>
          <p:nvPr/>
        </p:nvGrpSpPr>
        <p:grpSpPr>
          <a:xfrm>
            <a:off x="726675" y="1346030"/>
            <a:ext cx="10738649" cy="5296995"/>
            <a:chOff x="726675" y="1346030"/>
            <a:chExt cx="10738649" cy="52969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5F9BF3-9529-401E-9995-80AAA1986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"/>
            <a:stretch/>
          </p:blipFill>
          <p:spPr>
            <a:xfrm>
              <a:off x="726675" y="1346030"/>
              <a:ext cx="10738649" cy="52969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750667-FB3F-4F19-B8B2-5F07F4157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12" y="1947239"/>
              <a:ext cx="670948" cy="168870"/>
            </a:xfrm>
            <a:prstGeom prst="rect">
              <a:avLst/>
            </a:prstGeom>
          </p:spPr>
        </p:pic>
      </p:grp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C53C6E8-0803-4CEF-AF7B-80D20C77BF69}"/>
              </a:ext>
            </a:extLst>
          </p:cNvPr>
          <p:cNvSpPr txBox="1">
            <a:spLocks/>
          </p:cNvSpPr>
          <p:nvPr/>
        </p:nvSpPr>
        <p:spPr>
          <a:xfrm>
            <a:off x="137012" y="18256"/>
            <a:ext cx="11917976" cy="1004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339966"/>
                </a:solidFill>
              </a:rPr>
              <a:t>GUI</a:t>
            </a:r>
            <a:br>
              <a:rPr lang="en-US" sz="3200" b="1">
                <a:solidFill>
                  <a:srgbClr val="339966"/>
                </a:solidFill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Viewer Dashboard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327B2B-8BE9-4AE9-807F-8F9D111C0721}"/>
              </a:ext>
            </a:extLst>
          </p:cNvPr>
          <p:cNvSpPr/>
          <p:nvPr/>
        </p:nvSpPr>
        <p:spPr>
          <a:xfrm>
            <a:off x="838199" y="1918664"/>
            <a:ext cx="3429002" cy="3358186"/>
          </a:xfrm>
          <a:prstGeom prst="rect">
            <a:avLst/>
          </a:prstGeom>
          <a:solidFill>
            <a:srgbClr val="FFFF00">
              <a:alpha val="23137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es-MX" sz="3600">
                <a:solidFill>
                  <a:schemeClr val="tx1"/>
                </a:solidFill>
              </a:rPr>
              <a:t>P&amp;ID Creator Boardlet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04E10-DFCF-444C-8A4A-BCE94C82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657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GUI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Creator Boardlet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10" name="Grafik 2">
            <a:extLst>
              <a:ext uri="{FF2B5EF4-FFF2-40B4-BE49-F238E27FC236}">
                <a16:creationId xmlns:a16="http://schemas.microsoft.com/office/drawing/2014/main" id="{2BA097AD-DB30-40E3-9FC9-4F2F77AA3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37" y="2545187"/>
            <a:ext cx="2653402" cy="3214604"/>
          </a:xfrm>
          <a:prstGeom prst="rect">
            <a:avLst/>
          </a:prstGeom>
        </p:spPr>
      </p:pic>
      <p:pic>
        <p:nvPicPr>
          <p:cNvPr id="11" name="Grafik 4">
            <a:extLst>
              <a:ext uri="{FF2B5EF4-FFF2-40B4-BE49-F238E27FC236}">
                <a16:creationId xmlns:a16="http://schemas.microsoft.com/office/drawing/2014/main" id="{F1DB9A9D-9807-4D2C-BE96-C2C727951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19" y="2555033"/>
            <a:ext cx="2052817" cy="3194912"/>
          </a:xfrm>
          <a:prstGeom prst="rect">
            <a:avLst/>
          </a:prstGeom>
        </p:spPr>
      </p:pic>
      <p:pic>
        <p:nvPicPr>
          <p:cNvPr id="12" name="Grafik 6">
            <a:extLst>
              <a:ext uri="{FF2B5EF4-FFF2-40B4-BE49-F238E27FC236}">
                <a16:creationId xmlns:a16="http://schemas.microsoft.com/office/drawing/2014/main" id="{9F78390E-AF04-42C6-9FF3-0E65633A1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50" y="2513451"/>
            <a:ext cx="2673813" cy="3326958"/>
          </a:xfrm>
          <a:prstGeom prst="rect">
            <a:avLst/>
          </a:prstGeom>
        </p:spPr>
      </p:pic>
      <p:pic>
        <p:nvPicPr>
          <p:cNvPr id="13" name="Grafik 7">
            <a:extLst>
              <a:ext uri="{FF2B5EF4-FFF2-40B4-BE49-F238E27FC236}">
                <a16:creationId xmlns:a16="http://schemas.microsoft.com/office/drawing/2014/main" id="{A964AEDC-DC19-450A-A67F-55E99747F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" y="2464450"/>
            <a:ext cx="2653402" cy="3321855"/>
          </a:xfrm>
          <a:prstGeom prst="rect">
            <a:avLst/>
          </a:prstGeom>
        </p:spPr>
      </p:pic>
      <p:sp>
        <p:nvSpPr>
          <p:cNvPr id="14" name="Textfeld 9">
            <a:extLst>
              <a:ext uri="{FF2B5EF4-FFF2-40B4-BE49-F238E27FC236}">
                <a16:creationId xmlns:a16="http://schemas.microsoft.com/office/drawing/2014/main" id="{2907F80E-BEB8-401A-BFA0-41AA96B6E6DD}"/>
              </a:ext>
            </a:extLst>
          </p:cNvPr>
          <p:cNvSpPr txBox="1"/>
          <p:nvPr/>
        </p:nvSpPr>
        <p:spPr>
          <a:xfrm>
            <a:off x="1083082" y="2095118"/>
            <a:ext cx="12026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1. On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start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feld 10">
            <a:extLst>
              <a:ext uri="{FF2B5EF4-FFF2-40B4-BE49-F238E27FC236}">
                <a16:creationId xmlns:a16="http://schemas.microsoft.com/office/drawing/2014/main" id="{FBE85CAF-BB5E-4967-A61F-73796F411BAA}"/>
              </a:ext>
            </a:extLst>
          </p:cNvPr>
          <p:cNvSpPr txBox="1"/>
          <p:nvPr/>
        </p:nvSpPr>
        <p:spPr>
          <a:xfrm>
            <a:off x="4245359" y="209511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2. In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progress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feld 11">
            <a:extLst>
              <a:ext uri="{FF2B5EF4-FFF2-40B4-BE49-F238E27FC236}">
                <a16:creationId xmlns:a16="http://schemas.microsoft.com/office/drawing/2014/main" id="{3ADD5851-B507-4793-B4EA-49697B09D26D}"/>
              </a:ext>
            </a:extLst>
          </p:cNvPr>
          <p:cNvSpPr txBox="1"/>
          <p:nvPr/>
        </p:nvSpPr>
        <p:spPr>
          <a:xfrm>
            <a:off x="8615273" y="209511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one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feld 12">
            <a:extLst>
              <a:ext uri="{FF2B5EF4-FFF2-40B4-BE49-F238E27FC236}">
                <a16:creationId xmlns:a16="http://schemas.microsoft.com/office/drawing/2014/main" id="{DF6212C5-C09F-4F6E-9B7F-DC61A1801E06}"/>
              </a:ext>
            </a:extLst>
          </p:cNvPr>
          <p:cNvSpPr txBox="1"/>
          <p:nvPr/>
        </p:nvSpPr>
        <p:spPr>
          <a:xfrm>
            <a:off x="7567523" y="574994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desktop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feld 13">
            <a:extLst>
              <a:ext uri="{FF2B5EF4-FFF2-40B4-BE49-F238E27FC236}">
                <a16:creationId xmlns:a16="http://schemas.microsoft.com/office/drawing/2014/main" id="{19B49D62-E29C-490E-8891-4BA8D9EEBD55}"/>
              </a:ext>
            </a:extLst>
          </p:cNvPr>
          <p:cNvSpPr txBox="1"/>
          <p:nvPr/>
        </p:nvSpPr>
        <p:spPr>
          <a:xfrm>
            <a:off x="10094612" y="574994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mobile</a:t>
            </a:r>
          </a:p>
        </p:txBody>
      </p:sp>
      <p:sp>
        <p:nvSpPr>
          <p:cNvPr id="19" name="Pfeil nach rechts 14">
            <a:extLst>
              <a:ext uri="{FF2B5EF4-FFF2-40B4-BE49-F238E27FC236}">
                <a16:creationId xmlns:a16="http://schemas.microsoft.com/office/drawing/2014/main" id="{A3D1A520-8608-45EE-9442-B452157739FA}"/>
              </a:ext>
            </a:extLst>
          </p:cNvPr>
          <p:cNvSpPr/>
          <p:nvPr/>
        </p:nvSpPr>
        <p:spPr>
          <a:xfrm>
            <a:off x="3227812" y="4038815"/>
            <a:ext cx="304800" cy="2762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5">
            <a:extLst>
              <a:ext uri="{FF2B5EF4-FFF2-40B4-BE49-F238E27FC236}">
                <a16:creationId xmlns:a16="http://schemas.microsoft.com/office/drawing/2014/main" id="{9698AAC2-780B-4AFC-B815-788BC5DD4786}"/>
              </a:ext>
            </a:extLst>
          </p:cNvPr>
          <p:cNvSpPr/>
          <p:nvPr/>
        </p:nvSpPr>
        <p:spPr>
          <a:xfrm>
            <a:off x="6456499" y="4038816"/>
            <a:ext cx="304800" cy="2762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Nach links gekrümmter Pfeil 16">
            <a:extLst>
              <a:ext uri="{FF2B5EF4-FFF2-40B4-BE49-F238E27FC236}">
                <a16:creationId xmlns:a16="http://schemas.microsoft.com/office/drawing/2014/main" id="{83B8AC2F-800B-4DB1-AB3E-37F2E25622D1}"/>
              </a:ext>
            </a:extLst>
          </p:cNvPr>
          <p:cNvSpPr/>
          <p:nvPr/>
        </p:nvSpPr>
        <p:spPr>
          <a:xfrm>
            <a:off x="11701441" y="5174691"/>
            <a:ext cx="222737" cy="266700"/>
          </a:xfrm>
          <a:prstGeom prst="curved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1A5013-9C8B-4279-80C4-74AC6A2F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3418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DDF473-9FA2-4897-9316-CB8B77FA0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8"/>
            <a:ext cx="10031208" cy="5540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Graphical User Interface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F387A4-3B1E-4C04-99DB-012B17B4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45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C5453D-263A-4A2C-B01D-ADECA61A2363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C7D93-2D3C-4A5A-8D15-921F635BC454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1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A7DA2A-713B-4074-AF24-05A8960D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5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Business Logic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46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3657A-79B4-462C-A8B3-1E82235E595F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08431B-2CC9-4D5C-91A8-E1BBE6DF19FA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02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A7DA2A-713B-4074-AF24-05A8960D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5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Business Logic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3657A-79B4-462C-A8B3-1E82235E595F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08431B-2CC9-4D5C-91A8-E1BBE6DF19FA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61C16-9B79-4FA4-9D4F-7D5D27E02CAC}"/>
              </a:ext>
            </a:extLst>
          </p:cNvPr>
          <p:cNvSpPr/>
          <p:nvPr/>
        </p:nvSpPr>
        <p:spPr>
          <a:xfrm>
            <a:off x="4735829" y="5000624"/>
            <a:ext cx="1283971" cy="1247775"/>
          </a:xfrm>
          <a:prstGeom prst="rect">
            <a:avLst/>
          </a:prstGeom>
          <a:solidFill>
            <a:srgbClr val="7F7F7F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>
                <a:solidFill>
                  <a:schemeClr val="tx1"/>
                </a:solidFill>
              </a:rPr>
              <a:t>?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78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Script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Activity Diagram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424BE-EF2B-4E3C-A4B9-D9DF89D7F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/>
          <a:stretch/>
        </p:blipFill>
        <p:spPr>
          <a:xfrm>
            <a:off x="3323974" y="1219200"/>
            <a:ext cx="5544051" cy="5418126"/>
          </a:xfrm>
          <a:prstGeom prst="rect">
            <a:avLst/>
          </a:prstGeom>
        </p:spPr>
      </p:pic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14374-DA60-4004-8942-CCA749D7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9021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Fetching Data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Global Data Map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9299FD-D613-4576-9457-835E9D1D57A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6477" y="1849754"/>
            <a:ext cx="11492345" cy="5174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CF4FD-9074-48AF-8C23-24E6BF6D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7505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 </a:t>
            </a:r>
            <a:r>
              <a:rPr lang="en-US" sz="3200">
                <a:sym typeface="Wingdings" panose="05000000000000000000" pitchFamily="2" charset="2"/>
              </a:rPr>
              <a:t> c</a:t>
            </a:r>
            <a:r>
              <a:rPr lang="en-US" sz="3200"/>
              <a:t>onstant increase in complexity 					         of industrial facilities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1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Changes propagate throughout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Documentation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Maintenance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7736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Concept: From Node Tree to Visualization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4A975-8F2C-4727-85AA-CF8139A8A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8519" y="964739"/>
            <a:ext cx="10154961" cy="58750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2E89-F871-4D4F-B4A3-7A4C6378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0133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Concept: Relative Positioning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98CAA-2067-4D1F-AAC4-7F9192ADD9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8208" y="2127046"/>
            <a:ext cx="11593663" cy="39460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0D64D-2C41-45F2-B5CA-4E1B71E2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89264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1. Specification of Constraints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12" name="Grafik 3">
            <a:extLst>
              <a:ext uri="{FF2B5EF4-FFF2-40B4-BE49-F238E27FC236}">
                <a16:creationId xmlns:a16="http://schemas.microsoft.com/office/drawing/2014/main" id="{9D3B02EC-C5CB-4245-8264-2D8D2445F3C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07" y="857250"/>
            <a:ext cx="6908985" cy="58815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7A6D5-7B51-40B3-B03F-43296E2A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1663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2. Vertex Placement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B78B5-2939-4869-95DC-95D35CBBBB6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60" y="854234"/>
            <a:ext cx="8336280" cy="59042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C3616-AC1C-464D-9B0F-96C226F1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3627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1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Consecutive Inline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5B57E-4ACA-4404-83EB-17041E320B0C}"/>
              </a:ext>
            </a:extLst>
          </p:cNvPr>
          <p:cNvPicPr/>
          <p:nvPr/>
        </p:nvPicPr>
        <p:blipFill rotWithShape="1">
          <a:blip r:embed="rId4"/>
          <a:srcRect t="2239" b="5555"/>
          <a:stretch/>
        </p:blipFill>
        <p:spPr bwMode="auto">
          <a:xfrm>
            <a:off x="1536358" y="2385061"/>
            <a:ext cx="9119283" cy="4131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ADD3-2468-48EB-81D9-B93AEFB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54</a:t>
            </a:fld>
            <a:endParaRPr lang="en-US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01658-BAE6-4901-872D-0A457E8F3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 b="1">
                <a:solidFill>
                  <a:schemeClr val="bg1">
                    <a:lumMod val="50000"/>
                  </a:schemeClr>
                </a:solidFill>
              </a:rPr>
              <a:t>#inline</a:t>
            </a:r>
          </a:p>
        </p:txBody>
      </p:sp>
    </p:spTree>
    <p:extLst>
      <p:ext uri="{BB962C8B-B14F-4D97-AF65-F5344CB8AC3E}">
        <p14:creationId xmlns:p14="http://schemas.microsoft.com/office/powerpoint/2010/main" val="3602174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1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Consecutive Inline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5B57E-4ACA-4404-83EB-17041E320B0C}"/>
              </a:ext>
            </a:extLst>
          </p:cNvPr>
          <p:cNvPicPr/>
          <p:nvPr/>
        </p:nvPicPr>
        <p:blipFill rotWithShape="1">
          <a:blip r:embed="rId4"/>
          <a:srcRect t="2239" b="5555"/>
          <a:stretch/>
        </p:blipFill>
        <p:spPr bwMode="auto">
          <a:xfrm>
            <a:off x="1536358" y="2385061"/>
            <a:ext cx="9119283" cy="4131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ADD3-2468-48EB-81D9-B93AEFB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55</a:t>
            </a:fld>
            <a:endParaRPr lang="en-US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61896-AE64-46A4-9958-7E715FDD0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 b="1">
                <a:solidFill>
                  <a:schemeClr val="bg1">
                    <a:lumMod val="50000"/>
                  </a:schemeClr>
                </a:solidFill>
              </a:rPr>
              <a:t>#inline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Horizontal offset from previous by </a:t>
            </a:r>
            <a:r>
              <a:rPr lang="en-GB" sz="2400" b="1">
                <a:solidFill>
                  <a:schemeClr val="accent2"/>
                </a:solidFill>
              </a:rPr>
              <a:t>spacing</a:t>
            </a:r>
            <a:r>
              <a:rPr lang="en-GB" sz="2400" i="1"/>
              <a:t> </a:t>
            </a:r>
            <a:r>
              <a:rPr lang="en-GB" sz="2400"/>
              <a:t>(global variable)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4EFFFA-8FCA-45E6-BC9C-C37B72A4C316}"/>
              </a:ext>
            </a:extLst>
          </p:cNvPr>
          <p:cNvSpPr/>
          <p:nvPr/>
        </p:nvSpPr>
        <p:spPr>
          <a:xfrm>
            <a:off x="6134100" y="2385060"/>
            <a:ext cx="4780085" cy="3611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DC78F4-C853-470B-A7BE-018DF9AD7BCE}"/>
              </a:ext>
            </a:extLst>
          </p:cNvPr>
          <p:cNvSpPr/>
          <p:nvPr/>
        </p:nvSpPr>
        <p:spPr>
          <a:xfrm>
            <a:off x="5890260" y="3042920"/>
            <a:ext cx="634805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156555-3D6F-45FA-A2E9-ED3C4AC9B7AD}"/>
              </a:ext>
            </a:extLst>
          </p:cNvPr>
          <p:cNvSpPr/>
          <p:nvPr/>
        </p:nvSpPr>
        <p:spPr>
          <a:xfrm>
            <a:off x="2286000" y="5072965"/>
            <a:ext cx="4239065" cy="144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33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1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Consecutive Inline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5B57E-4ACA-4404-83EB-17041E320B0C}"/>
              </a:ext>
            </a:extLst>
          </p:cNvPr>
          <p:cNvPicPr/>
          <p:nvPr/>
        </p:nvPicPr>
        <p:blipFill rotWithShape="1">
          <a:blip r:embed="rId4"/>
          <a:srcRect t="2239" b="5555"/>
          <a:stretch/>
        </p:blipFill>
        <p:spPr bwMode="auto">
          <a:xfrm>
            <a:off x="1536358" y="2385061"/>
            <a:ext cx="9119283" cy="4131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ADD3-2468-48EB-81D9-B93AEFB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56</a:t>
            </a:fld>
            <a:endParaRPr lang="en-US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61896-AE64-46A4-9958-7E715FDD0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 b="1">
                <a:solidFill>
                  <a:schemeClr val="bg1">
                    <a:lumMod val="50000"/>
                  </a:schemeClr>
                </a:solidFill>
              </a:rPr>
              <a:t>#inline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Horizontal offset from previous by </a:t>
            </a:r>
            <a:r>
              <a:rPr lang="en-GB" sz="2400" b="1">
                <a:solidFill>
                  <a:schemeClr val="accent2"/>
                </a:solidFill>
              </a:rPr>
              <a:t>spacing</a:t>
            </a:r>
            <a:r>
              <a:rPr lang="en-GB" sz="2400" i="1"/>
              <a:t> </a:t>
            </a:r>
            <a:r>
              <a:rPr lang="en-GB" sz="2400"/>
              <a:t>(global variable)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Vertically centered</a:t>
            </a:r>
          </a:p>
          <a:p>
            <a:pPr marL="457200" lvl="1" indent="0">
              <a:buClr>
                <a:srgbClr val="FFC000"/>
              </a:buClr>
              <a:buNone/>
            </a:pPr>
            <a:endParaRPr lang="en-GB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156555-3D6F-45FA-A2E9-ED3C4AC9B7AD}"/>
              </a:ext>
            </a:extLst>
          </p:cNvPr>
          <p:cNvSpPr/>
          <p:nvPr/>
        </p:nvSpPr>
        <p:spPr>
          <a:xfrm>
            <a:off x="2286001" y="5072965"/>
            <a:ext cx="3505200" cy="144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869C02-419D-45C1-9141-C05FC505ED75}"/>
              </a:ext>
            </a:extLst>
          </p:cNvPr>
          <p:cNvSpPr/>
          <p:nvPr/>
        </p:nvSpPr>
        <p:spPr>
          <a:xfrm>
            <a:off x="4788244" y="5402544"/>
            <a:ext cx="3505200" cy="144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FD721F-FA00-436C-9B1C-080E1A1263A3}"/>
              </a:ext>
            </a:extLst>
          </p:cNvPr>
          <p:cNvSpPr/>
          <p:nvPr/>
        </p:nvSpPr>
        <p:spPr>
          <a:xfrm>
            <a:off x="8136545" y="5019786"/>
            <a:ext cx="3505200" cy="144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E63A7-9107-4CC0-BB3B-28D06D49B35F}"/>
              </a:ext>
            </a:extLst>
          </p:cNvPr>
          <p:cNvSpPr/>
          <p:nvPr/>
        </p:nvSpPr>
        <p:spPr>
          <a:xfrm>
            <a:off x="9108831" y="2331881"/>
            <a:ext cx="1530594" cy="295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00F14-6FE3-4D6F-BA4E-CF8F5D7158C5}"/>
              </a:ext>
            </a:extLst>
          </p:cNvPr>
          <p:cNvSpPr/>
          <p:nvPr/>
        </p:nvSpPr>
        <p:spPr>
          <a:xfrm>
            <a:off x="8136545" y="3238508"/>
            <a:ext cx="1231066" cy="181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84143-78B2-4C10-89F9-E2DC1A124404}"/>
              </a:ext>
            </a:extLst>
          </p:cNvPr>
          <p:cNvSpPr/>
          <p:nvPr/>
        </p:nvSpPr>
        <p:spPr>
          <a:xfrm>
            <a:off x="8595538" y="2361280"/>
            <a:ext cx="1026585" cy="85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30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1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Consecutive Inline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5B57E-4ACA-4404-83EB-17041E320B0C}"/>
              </a:ext>
            </a:extLst>
          </p:cNvPr>
          <p:cNvPicPr/>
          <p:nvPr/>
        </p:nvPicPr>
        <p:blipFill rotWithShape="1">
          <a:blip r:embed="rId4"/>
          <a:srcRect t="2239" b="5555"/>
          <a:stretch/>
        </p:blipFill>
        <p:spPr bwMode="auto">
          <a:xfrm>
            <a:off x="1536357" y="2385061"/>
            <a:ext cx="9119283" cy="4131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ADD3-2468-48EB-81D9-B93AEFB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57</a:t>
            </a:fld>
            <a:endParaRPr lang="en-US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61896-AE64-46A4-9958-7E715FDD0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 b="1">
                <a:solidFill>
                  <a:schemeClr val="bg1">
                    <a:lumMod val="50000"/>
                  </a:schemeClr>
                </a:solidFill>
              </a:rPr>
              <a:t>#inline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Horizontal offset from previous by </a:t>
            </a:r>
            <a:r>
              <a:rPr lang="en-GB" sz="2400" b="1">
                <a:solidFill>
                  <a:schemeClr val="accent2"/>
                </a:solidFill>
              </a:rPr>
              <a:t>spacing</a:t>
            </a:r>
            <a:r>
              <a:rPr lang="en-GB" sz="2400" i="1"/>
              <a:t> </a:t>
            </a:r>
            <a:r>
              <a:rPr lang="en-GB" sz="2400"/>
              <a:t>(global variable)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Vertically centered</a:t>
            </a:r>
          </a:p>
        </p:txBody>
      </p:sp>
    </p:spTree>
    <p:extLst>
      <p:ext uri="{BB962C8B-B14F-4D97-AF65-F5344CB8AC3E}">
        <p14:creationId xmlns:p14="http://schemas.microsoft.com/office/powerpoint/2010/main" val="2434628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F86DD-2547-4263-8ECA-E2C81542C5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123" y="1022985"/>
            <a:ext cx="4497615" cy="568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58</a:t>
            </a:fld>
            <a:endParaRPr lang="en-US"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816C14-5D2D-47AC-8953-93B3D2CEB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837122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F86DD-2547-4263-8ECA-E2C81542C5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59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46D3AA-3651-4A5E-9FE9-DA0C2CBF7C4C}"/>
              </a:ext>
            </a:extLst>
          </p:cNvPr>
          <p:cNvSpPr/>
          <p:nvPr/>
        </p:nvSpPr>
        <p:spPr>
          <a:xfrm>
            <a:off x="6755291" y="578348"/>
            <a:ext cx="2463800" cy="160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0F6227-04CE-467D-A69C-5C266FD678E6}"/>
              </a:ext>
            </a:extLst>
          </p:cNvPr>
          <p:cNvSpPr/>
          <p:nvPr/>
        </p:nvSpPr>
        <p:spPr>
          <a:xfrm>
            <a:off x="8076722" y="1976369"/>
            <a:ext cx="627224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A8F4B8-C7EF-4FF4-AFC8-F898D08BC7F8}"/>
              </a:ext>
            </a:extLst>
          </p:cNvPr>
          <p:cNvSpPr/>
          <p:nvPr/>
        </p:nvSpPr>
        <p:spPr>
          <a:xfrm>
            <a:off x="9055916" y="2445928"/>
            <a:ext cx="2463800" cy="3269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59045-CCCF-4850-AAC8-A6738B6DF3B7}"/>
              </a:ext>
            </a:extLst>
          </p:cNvPr>
          <p:cNvSpPr/>
          <p:nvPr/>
        </p:nvSpPr>
        <p:spPr>
          <a:xfrm>
            <a:off x="8994931" y="6158061"/>
            <a:ext cx="1343503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C5C54-4567-4AD5-BED1-9AAE11690147}"/>
              </a:ext>
            </a:extLst>
          </p:cNvPr>
          <p:cNvSpPr/>
          <p:nvPr/>
        </p:nvSpPr>
        <p:spPr>
          <a:xfrm>
            <a:off x="9554755" y="937260"/>
            <a:ext cx="1711730" cy="5700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 </a:t>
            </a:r>
            <a:r>
              <a:rPr lang="en-US" sz="3200">
                <a:sym typeface="Wingdings" panose="05000000000000000000" pitchFamily="2" charset="2"/>
              </a:rPr>
              <a:t> c</a:t>
            </a:r>
            <a:r>
              <a:rPr lang="en-US" sz="3200"/>
              <a:t>onstant increase in complexity 					         of industrial facilities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1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Changes propagate throughout </a:t>
            </a:r>
            <a:r>
              <a:rPr lang="en-US" sz="3200">
                <a:sym typeface="Wingdings" panose="05000000000000000000" pitchFamily="2" charset="2"/>
              </a:rPr>
              <a:t> major engineering challenge</a:t>
            </a:r>
            <a:endParaRPr lang="en-US" sz="32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Documentation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Maintenance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5476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60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2CFCA-21F9-4339-901B-FB71857CC09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55BA83-D52C-44B0-9A57-35486F139B77}"/>
              </a:ext>
            </a:extLst>
          </p:cNvPr>
          <p:cNvSpPr/>
          <p:nvPr/>
        </p:nvSpPr>
        <p:spPr>
          <a:xfrm>
            <a:off x="6755291" y="578348"/>
            <a:ext cx="2463800" cy="160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B4CE70-12F8-4B54-B145-2FD50C54BF2D}"/>
              </a:ext>
            </a:extLst>
          </p:cNvPr>
          <p:cNvSpPr/>
          <p:nvPr/>
        </p:nvSpPr>
        <p:spPr>
          <a:xfrm>
            <a:off x="8076722" y="1976369"/>
            <a:ext cx="627224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FCAFC-5F78-455D-920F-CEF8E62997D7}"/>
              </a:ext>
            </a:extLst>
          </p:cNvPr>
          <p:cNvSpPr/>
          <p:nvPr/>
        </p:nvSpPr>
        <p:spPr>
          <a:xfrm>
            <a:off x="9055916" y="2445928"/>
            <a:ext cx="2463800" cy="3269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FF486-C21E-4146-9527-12A2ACE5C30D}"/>
              </a:ext>
            </a:extLst>
          </p:cNvPr>
          <p:cNvSpPr/>
          <p:nvPr/>
        </p:nvSpPr>
        <p:spPr>
          <a:xfrm>
            <a:off x="8994931" y="6158061"/>
            <a:ext cx="1343503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029014-BA97-4B8C-8B6E-A3B8869363AA}"/>
              </a:ext>
            </a:extLst>
          </p:cNvPr>
          <p:cNvSpPr/>
          <p:nvPr/>
        </p:nvSpPr>
        <p:spPr>
          <a:xfrm>
            <a:off x="9554755" y="937260"/>
            <a:ext cx="1711730" cy="5700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0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61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27259-767B-47B8-A9E4-082EF4FE781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F3F985-946F-4DA3-916F-802CC3E5DF18}"/>
              </a:ext>
            </a:extLst>
          </p:cNvPr>
          <p:cNvSpPr/>
          <p:nvPr/>
        </p:nvSpPr>
        <p:spPr>
          <a:xfrm>
            <a:off x="9055916" y="2445928"/>
            <a:ext cx="2463800" cy="3269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96FD2-E8B3-4F8C-B5DD-F77822A217E1}"/>
              </a:ext>
            </a:extLst>
          </p:cNvPr>
          <p:cNvSpPr/>
          <p:nvPr/>
        </p:nvSpPr>
        <p:spPr>
          <a:xfrm>
            <a:off x="8994931" y="6158061"/>
            <a:ext cx="1343503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03835F-6F94-4ECE-B0DF-203581FC45FB}"/>
              </a:ext>
            </a:extLst>
          </p:cNvPr>
          <p:cNvSpPr/>
          <p:nvPr/>
        </p:nvSpPr>
        <p:spPr>
          <a:xfrm>
            <a:off x="9554755" y="937260"/>
            <a:ext cx="1711730" cy="5700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1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62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ABAEF55-9996-4EA2-A0AA-92CA1E77CDC9}"/>
              </a:ext>
            </a:extLst>
          </p:cNvPr>
          <p:cNvSpPr/>
          <p:nvPr/>
        </p:nvSpPr>
        <p:spPr>
          <a:xfrm>
            <a:off x="9031224" y="2863216"/>
            <a:ext cx="2508504" cy="2810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44DF0-7BBA-4948-80D6-80588FB96A3E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65362E-5853-4DBE-BE7A-980264C3DF39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A09D14-935D-4D78-80DC-04C9EAB9CBF2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F0B2AB-76F1-4A5C-8DAB-7C578B5E6072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44BBFA-FC8E-448C-BE5E-B3D6182FF04A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63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ABAEF55-9996-4EA2-A0AA-92CA1E77CDC9}"/>
              </a:ext>
            </a:extLst>
          </p:cNvPr>
          <p:cNvSpPr/>
          <p:nvPr/>
        </p:nvSpPr>
        <p:spPr>
          <a:xfrm>
            <a:off x="9031224" y="3560445"/>
            <a:ext cx="2508504" cy="2113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1F4BA-59D7-49A9-B868-1F1143BF8573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1DB5D-391D-4F6A-AFC3-DDCE12AA5FF1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0F7D4-73FC-4904-9DC9-C8AEAAF0EFF8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CEFC3-7832-4B85-A469-D5286E40A662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8C570-95F7-44DA-BD09-D7162AEBE195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2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64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ABAEF55-9996-4EA2-A0AA-92CA1E77CDC9}"/>
              </a:ext>
            </a:extLst>
          </p:cNvPr>
          <p:cNvSpPr/>
          <p:nvPr/>
        </p:nvSpPr>
        <p:spPr>
          <a:xfrm>
            <a:off x="9031224" y="4269105"/>
            <a:ext cx="2508504" cy="1404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F166F-B024-4B1E-96D7-5BF688386A53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630C91-5EAE-49FF-9E59-30DCBBB12BA6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B36868-F759-4227-A6CF-BD7108AA1C26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B7893-CC0C-499B-B800-E70091D11ADC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6ACD37-176C-487C-8D64-D300D96A041C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86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ABAEF55-9996-4EA2-A0AA-92CA1E77CDC9}"/>
              </a:ext>
            </a:extLst>
          </p:cNvPr>
          <p:cNvSpPr/>
          <p:nvPr/>
        </p:nvSpPr>
        <p:spPr>
          <a:xfrm>
            <a:off x="9031224" y="4983480"/>
            <a:ext cx="2508504" cy="69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C53EE9-0116-4AD2-97B9-73192703711E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B6BD6F-E7C2-4DB3-9A1B-928172F47E05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20C84-E6B0-4FF2-B1C6-30A9590FD343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067A0-50E5-4896-A0A6-2FB52E8D847A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D63DD-A7FA-4E99-AA5C-DF8A41639626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60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66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C53EE9-0116-4AD2-97B9-73192703711E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5EAAE-2F82-400D-95A5-F46E9992E2CA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AA5E0-019C-4EB8-A799-447269D2B087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3B0AF-34F5-4FC2-B713-DCA2572BC386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E7B27-E5DC-43CD-AD00-CFFD6DF15052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45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67</a:t>
            </a:fld>
            <a:endParaRPr lang="en-US">
              <a:uFillTx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E49D3-9015-4F7D-B362-AB36968BAB56}"/>
              </a:ext>
            </a:extLst>
          </p:cNvPr>
          <p:cNvSpPr txBox="1">
            <a:spLocks/>
          </p:cNvSpPr>
          <p:nvPr/>
        </p:nvSpPr>
        <p:spPr>
          <a:xfrm>
            <a:off x="560060" y="1480988"/>
            <a:ext cx="5599593" cy="515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rgbClr val="7F7F7F"/>
                </a:solidFill>
              </a:rPr>
              <a:t>#OuterGroup:</a:t>
            </a: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A21BE1C7-C613-4955-96E4-51DAAA772A0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45" y="1480988"/>
            <a:ext cx="5599593" cy="443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9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68</a:t>
            </a:fld>
            <a:endParaRPr lang="en-US">
              <a:uFillTx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E49D3-9015-4F7D-B362-AB36968BAB56}"/>
              </a:ext>
            </a:extLst>
          </p:cNvPr>
          <p:cNvSpPr txBox="1">
            <a:spLocks/>
          </p:cNvSpPr>
          <p:nvPr/>
        </p:nvSpPr>
        <p:spPr>
          <a:xfrm>
            <a:off x="560060" y="1480988"/>
            <a:ext cx="5599593" cy="515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rgbClr val="7F7F7F"/>
                </a:solidFill>
              </a:rPr>
              <a:t>#OuterGroup: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Groups which contain only groups and no shapes</a:t>
            </a: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7777D918-7242-4D3D-8038-DC8AC560A5F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45" y="1480988"/>
            <a:ext cx="5599593" cy="443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17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45" y="1480988"/>
            <a:ext cx="5599593" cy="4436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69</a:t>
            </a:fld>
            <a:endParaRPr lang="en-US">
              <a:uFillTx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E49D3-9015-4F7D-B362-AB36968BAB56}"/>
              </a:ext>
            </a:extLst>
          </p:cNvPr>
          <p:cNvSpPr txBox="1">
            <a:spLocks/>
          </p:cNvSpPr>
          <p:nvPr/>
        </p:nvSpPr>
        <p:spPr>
          <a:xfrm>
            <a:off x="560060" y="1480988"/>
            <a:ext cx="5599593" cy="515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rgbClr val="7F7F7F"/>
                </a:solidFill>
              </a:rPr>
              <a:t>#OuterGroup: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Groups which contain only groups and no shapes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Placed with Block Packing Algorithm</a:t>
            </a:r>
            <a:endParaRPr lang="en-GB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73727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 </a:t>
            </a:r>
            <a:r>
              <a:rPr lang="en-US" sz="3200">
                <a:sym typeface="Wingdings" panose="05000000000000000000" pitchFamily="2" charset="2"/>
              </a:rPr>
              <a:t> c</a:t>
            </a:r>
            <a:r>
              <a:rPr lang="en-US" sz="3200"/>
              <a:t>onstant increase in complexity 					         of industrial facilities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1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Changes propagate throughout </a:t>
            </a:r>
            <a:r>
              <a:rPr lang="en-US" sz="3200">
                <a:sym typeface="Wingdings" panose="05000000000000000000" pitchFamily="2" charset="2"/>
              </a:rPr>
              <a:t> major engineering challenge</a:t>
            </a:r>
            <a:endParaRPr lang="en-US" sz="32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Documentation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Maintenance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Operation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/>
              <a:t>Due to this reasons, the development and modification of visualizations for process engineering plants requires a very high technical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7529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70</a:t>
            </a:fld>
            <a:endParaRPr lang="en-US">
              <a:uFillTx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E49D3-9015-4F7D-B362-AB36968BAB56}"/>
              </a:ext>
            </a:extLst>
          </p:cNvPr>
          <p:cNvSpPr txBox="1">
            <a:spLocks/>
          </p:cNvSpPr>
          <p:nvPr/>
        </p:nvSpPr>
        <p:spPr>
          <a:xfrm>
            <a:off x="560060" y="1480988"/>
            <a:ext cx="5599593" cy="515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rgbClr val="7F7F7F"/>
                </a:solidFill>
              </a:rPr>
              <a:t>#OuterGroup: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Groups which contain only groups and no shapes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Placed with Block Packing Algorithm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 b="1">
                <a:sym typeface="Wingdings" panose="05000000000000000000" pitchFamily="2" charset="2"/>
              </a:rPr>
              <a:t>	    Minimize Area</a:t>
            </a:r>
            <a:endParaRPr lang="en-GB" b="1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10C2EC40-8420-40F3-BEB8-B52CDB68884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45" y="1480988"/>
            <a:ext cx="5599593" cy="443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71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2679610" y="2257425"/>
            <a:ext cx="7127330" cy="4411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FB5B12-6140-41B0-8DB8-BFD99438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664" y="1298426"/>
            <a:ext cx="4367576" cy="1079014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/>
              <a:t>First group placed within </a:t>
            </a:r>
            <a:r>
              <a:rPr lang="en-GB" sz="3200" b="1">
                <a:solidFill>
                  <a:srgbClr val="7F7F7F"/>
                </a:solidFill>
              </a:rPr>
              <a:t>#outerGroup</a:t>
            </a:r>
          </a:p>
          <a:p>
            <a:pPr marL="457200" lvl="1" indent="0">
              <a:buClr>
                <a:srgbClr val="FFC000"/>
              </a:buClr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1636907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72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2649130" y="3680460"/>
            <a:ext cx="7127330" cy="298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EAABF1-3DA1-4BE2-8BAD-FF134CA086DF}"/>
              </a:ext>
            </a:extLst>
          </p:cNvPr>
          <p:cNvSpPr txBox="1">
            <a:spLocks/>
          </p:cNvSpPr>
          <p:nvPr/>
        </p:nvSpPr>
        <p:spPr>
          <a:xfrm>
            <a:off x="2240280" y="3758004"/>
            <a:ext cx="181093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below?</a:t>
            </a:r>
            <a:endParaRPr lang="en-GB" sz="2800" b="1"/>
          </a:p>
          <a:p>
            <a:pPr marL="457200" lvl="1" indent="0">
              <a:buClr>
                <a:srgbClr val="FFC000"/>
              </a:buClr>
              <a:buNone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2AE4A7-9391-44D7-B224-4E6F66D13256}"/>
              </a:ext>
            </a:extLst>
          </p:cNvPr>
          <p:cNvSpPr txBox="1">
            <a:spLocks/>
          </p:cNvSpPr>
          <p:nvPr/>
        </p:nvSpPr>
        <p:spPr>
          <a:xfrm>
            <a:off x="4119790" y="3758004"/>
            <a:ext cx="181093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right?</a:t>
            </a:r>
            <a:endParaRPr lang="en-GB" sz="2800" b="1"/>
          </a:p>
          <a:p>
            <a:pPr marL="457200" lvl="1" indent="0">
              <a:buClr>
                <a:srgbClr val="FFC000"/>
              </a:buClr>
              <a:buFont typeface="Arial" panose="020B0604020202020204" pitchFamily="34" charset="0"/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002715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73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2649130" y="3680460"/>
            <a:ext cx="7127330" cy="298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2AE4A7-9391-44D7-B224-4E6F66D13256}"/>
              </a:ext>
            </a:extLst>
          </p:cNvPr>
          <p:cNvSpPr txBox="1">
            <a:spLocks/>
          </p:cNvSpPr>
          <p:nvPr/>
        </p:nvSpPr>
        <p:spPr>
          <a:xfrm>
            <a:off x="4119790" y="3758004"/>
            <a:ext cx="181093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right</a:t>
            </a:r>
            <a:endParaRPr lang="en-GB" sz="2800" b="1"/>
          </a:p>
          <a:p>
            <a:pPr marL="457200" lvl="1" indent="0">
              <a:buClr>
                <a:srgbClr val="FFC000"/>
              </a:buClr>
              <a:buFont typeface="Arial" panose="020B0604020202020204" pitchFamily="34" charset="0"/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2339788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74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4060145" y="5091271"/>
            <a:ext cx="6177915" cy="157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4381CC-D373-4C02-95C6-D4C03E0249B2}"/>
              </a:ext>
            </a:extLst>
          </p:cNvPr>
          <p:cNvSpPr txBox="1">
            <a:spLocks/>
          </p:cNvSpPr>
          <p:nvPr/>
        </p:nvSpPr>
        <p:spPr>
          <a:xfrm>
            <a:off x="3261225" y="5143182"/>
            <a:ext cx="181093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right?</a:t>
            </a:r>
            <a:endParaRPr lang="en-GB" sz="2800" b="1"/>
          </a:p>
          <a:p>
            <a:pPr marL="457200" lvl="1" indent="0">
              <a:buClr>
                <a:srgbClr val="FFC000"/>
              </a:buClr>
              <a:buNone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2E0BE7-4AC4-47DA-A604-7FABA69A27D1}"/>
              </a:ext>
            </a:extLst>
          </p:cNvPr>
          <p:cNvSpPr txBox="1">
            <a:spLocks/>
          </p:cNvSpPr>
          <p:nvPr/>
        </p:nvSpPr>
        <p:spPr>
          <a:xfrm>
            <a:off x="4792980" y="5143182"/>
            <a:ext cx="205214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below?</a:t>
            </a:r>
            <a:endParaRPr lang="en-GB" sz="2800" b="1"/>
          </a:p>
          <a:p>
            <a:pPr marL="457200" lvl="1" indent="0">
              <a:buClr>
                <a:srgbClr val="FFC000"/>
              </a:buClr>
              <a:buFont typeface="Arial" panose="020B0604020202020204" pitchFamily="34" charset="0"/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4222213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75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4060145" y="5091271"/>
            <a:ext cx="6177915" cy="157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2E0BE7-4AC4-47DA-A604-7FABA69A27D1}"/>
              </a:ext>
            </a:extLst>
          </p:cNvPr>
          <p:cNvSpPr txBox="1">
            <a:spLocks/>
          </p:cNvSpPr>
          <p:nvPr/>
        </p:nvSpPr>
        <p:spPr>
          <a:xfrm>
            <a:off x="4792980" y="5143182"/>
            <a:ext cx="205214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below</a:t>
            </a:r>
            <a:endParaRPr lang="en-GB" sz="2800" b="1"/>
          </a:p>
          <a:p>
            <a:pPr marL="457200" lvl="1" indent="0">
              <a:buClr>
                <a:srgbClr val="FFC000"/>
              </a:buClr>
              <a:buFont typeface="Arial" panose="020B0604020202020204" pitchFamily="34" charset="0"/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2785914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76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7669530" y="5092065"/>
            <a:ext cx="2137409" cy="157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20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77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8107680" y="5092065"/>
            <a:ext cx="1699259" cy="157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4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78</a:t>
            </a:fld>
            <a:endParaRPr lang="en-US"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C441BA-25E8-48F8-98E5-D565F74ED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307" y="4448563"/>
            <a:ext cx="4371681" cy="95899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>
                <a:sym typeface="Wingdings" panose="05000000000000000000" pitchFamily="2" charset="2"/>
              </a:rPr>
              <a:t>Until all groups placed in minimum total area</a:t>
            </a:r>
            <a:endParaRPr lang="en-GB" sz="2800"/>
          </a:p>
          <a:p>
            <a:pPr marL="457200" lvl="1" indent="0">
              <a:buClr>
                <a:srgbClr val="FFC000"/>
              </a:buClr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1585223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Simplification of Connections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81248-1074-41EE-B827-AC6CBCB32F4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74"/>
          <a:stretch/>
        </p:blipFill>
        <p:spPr bwMode="auto">
          <a:xfrm>
            <a:off x="3198302" y="1389973"/>
            <a:ext cx="5795395" cy="50648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F824A-B36C-4021-8244-79BE5D12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79</a:t>
            </a:fld>
            <a:endParaRPr lang="en-US"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F6B1CC-3ABC-4937-B1EA-3FFBAB920A9F}"/>
              </a:ext>
            </a:extLst>
          </p:cNvPr>
          <p:cNvSpPr/>
          <p:nvPr/>
        </p:nvSpPr>
        <p:spPr>
          <a:xfrm>
            <a:off x="3198302" y="4066449"/>
            <a:ext cx="5176605" cy="2388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3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923DDC2A-2099-4EBC-9990-0D7EC6466BAB}"/>
              </a:ext>
            </a:extLst>
          </p:cNvPr>
          <p:cNvSpPr txBox="1"/>
          <p:nvPr/>
        </p:nvSpPr>
        <p:spPr>
          <a:xfrm>
            <a:off x="4857645" y="2921168"/>
            <a:ext cx="247671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solidFill>
                  <a:schemeClr val="bg2">
                    <a:lumMod val="75000"/>
                  </a:schemeClr>
                </a:solidFill>
              </a:rPr>
              <a:t>What?</a:t>
            </a:r>
            <a:endParaRPr lang="de-DE" sz="6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1341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Simplification of Connections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81248-1074-41EE-B827-AC6CBCB32F4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74"/>
          <a:stretch/>
        </p:blipFill>
        <p:spPr bwMode="auto">
          <a:xfrm>
            <a:off x="3198302" y="1389973"/>
            <a:ext cx="5795395" cy="50648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F824A-B36C-4021-8244-79BE5D12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0388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Applying Line Jumps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14" name="Grafik 3">
            <a:extLst>
              <a:ext uri="{FF2B5EF4-FFF2-40B4-BE49-F238E27FC236}">
                <a16:creationId xmlns:a16="http://schemas.microsoft.com/office/drawing/2014/main" id="{5960752C-E9EF-4353-AE48-143809761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54" y="1693653"/>
            <a:ext cx="5320123" cy="44961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F824A-B36C-4021-8244-79BE5D12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9844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8C358-3A01-4E4C-83AB-92097BD90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6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82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CE070-1E9F-4B96-B97D-561583D1A4AF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57921-3CD1-4EF8-AA39-5437FC5E7CC6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50D195-75B9-4B84-8A4B-E4FEEE617D0D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42229D-4B2B-4C6E-A9D3-BD9D8AA766C8}"/>
              </a:ext>
            </a:extLst>
          </p:cNvPr>
          <p:cNvSpPr/>
          <p:nvPr/>
        </p:nvSpPr>
        <p:spPr>
          <a:xfrm>
            <a:off x="5676899" y="2638426"/>
            <a:ext cx="2747965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586F1E-BE9F-4361-A4AB-EED10B04E190}"/>
              </a:ext>
            </a:extLst>
          </p:cNvPr>
          <p:cNvSpPr/>
          <p:nvPr/>
        </p:nvSpPr>
        <p:spPr>
          <a:xfrm>
            <a:off x="5676900" y="2519363"/>
            <a:ext cx="2747964" cy="161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50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497877-4893-4CFB-B259-5EBFF6FFAE78}"/>
              </a:ext>
            </a:extLst>
          </p:cNvPr>
          <p:cNvGrpSpPr/>
          <p:nvPr/>
        </p:nvGrpSpPr>
        <p:grpSpPr>
          <a:xfrm>
            <a:off x="1071536" y="1109394"/>
            <a:ext cx="10031209" cy="5537646"/>
            <a:chOff x="1071536" y="1099869"/>
            <a:chExt cx="10031209" cy="55376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4CA529-9260-412F-851C-9C87BE5F0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537" y="1346030"/>
              <a:ext cx="10031208" cy="529148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38C358-3A01-4E4C-83AB-92097BD90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553"/>
            <a:stretch/>
          </p:blipFill>
          <p:spPr>
            <a:xfrm>
              <a:off x="1071536" y="1099869"/>
              <a:ext cx="10031208" cy="24616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83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208FB-4B89-477F-B5EA-B4BDC9A8694D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DD9A1-0738-4927-B58B-AA23500FA572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872A5-78F0-43E2-B522-06BE4BF5A82A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A5713F-AE93-4F83-957E-AAFDF4E65361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CF22F1-632E-442C-B20A-2DE4F9CBAEB3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3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10218-C604-4737-86F3-5DF49B2C8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7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84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58CC4B-8C63-42B9-B858-DE0B7D382CBE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9D0E5D-8624-4B19-AE04-A81F72E5122B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BEB37-410D-4769-978D-9BD041EA673E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3E494F-5FFD-4BD7-968D-AD4F7088D15C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54CC1A-139B-46D9-815C-1D436C85E5DA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54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DA4C2-7EFD-412D-9C17-3060C2183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7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85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1D278-389D-42C2-899D-0AD697DE0A3D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3231C8-B7F6-4A41-A98D-4623C7251493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D6676-8540-409C-A1DE-94B114441055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527561-6170-483E-B606-BF32CE881955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00AFE-9F64-4010-98FA-7CFD7FA10191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3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2AF09-B3C3-41BE-85A8-B6C0D359E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7" y="1118918"/>
            <a:ext cx="10048928" cy="554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86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2D4169-0A9E-47C4-8CFD-C0461C57A931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E2C74-ACEF-4CC1-833D-08EA6D57B94E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631559-9C39-483F-9A40-BCA37106905F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EF8877-BB8C-491A-89EE-6F9DC306250A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21D89B-BD99-4A90-98AD-9E77E8FB6B77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248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3B547-BB7A-4AF2-8A85-0DED1AD4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7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87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B432C-52E8-477E-9440-CC6AE1977B09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4CD57-264A-4298-B990-991A1DB14975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7710EA-5BD2-4B5B-A819-F4AC5406001E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F1CEE6-29A9-46AD-8B35-476DDB9E23ED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207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7AF81-2055-4CAE-A85B-9AA0EFB82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1"/>
          <a:stretch/>
        </p:blipFill>
        <p:spPr>
          <a:xfrm>
            <a:off x="1071537" y="1118918"/>
            <a:ext cx="783433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88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B5C9A-0360-486F-8B03-B2FD870FAFCE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7D811-6396-40D2-B336-3781F8FB2D6A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57459-FE8D-467F-B665-EB291752F3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/>
          <a:stretch/>
        </p:blipFill>
        <p:spPr>
          <a:xfrm>
            <a:off x="8846037" y="1111957"/>
            <a:ext cx="2241064" cy="55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07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Result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P&amp;ID of Aida Brewery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AF475-7BC1-4EB0-BA76-2E85062A122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76" y="1016635"/>
            <a:ext cx="8651240" cy="5704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A4672-D35A-4B6D-8508-0BBE1B0E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89</a:t>
            </a:fld>
            <a:endParaRPr lang="en-US"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7967B4-9763-47A1-AED0-20C6616BF1F9}"/>
              </a:ext>
            </a:extLst>
          </p:cNvPr>
          <p:cNvCxnSpPr>
            <a:cxnSpLocks/>
          </p:cNvCxnSpPr>
          <p:nvPr/>
        </p:nvCxnSpPr>
        <p:spPr>
          <a:xfrm flipV="1">
            <a:off x="6852829" y="4414838"/>
            <a:ext cx="2324509" cy="509587"/>
          </a:xfrm>
          <a:prstGeom prst="line">
            <a:avLst/>
          </a:prstGeom>
          <a:ln w="31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411172-8E1F-443B-B9A6-9B20BBE3A06B}"/>
              </a:ext>
            </a:extLst>
          </p:cNvPr>
          <p:cNvCxnSpPr>
            <a:cxnSpLocks/>
          </p:cNvCxnSpPr>
          <p:nvPr/>
        </p:nvCxnSpPr>
        <p:spPr>
          <a:xfrm>
            <a:off x="6852829" y="3238500"/>
            <a:ext cx="2324509" cy="473903"/>
          </a:xfrm>
          <a:prstGeom prst="line">
            <a:avLst/>
          </a:prstGeom>
          <a:ln w="31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68FE13B-AE3B-4498-B0CC-B6780903CDF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t="42215" r="57597" b="8025"/>
          <a:stretch/>
        </p:blipFill>
        <p:spPr>
          <a:xfrm>
            <a:off x="926194" y="1466851"/>
            <a:ext cx="5926635" cy="525462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A3741-705B-4BEB-B3BD-44D571843E5C}"/>
              </a:ext>
            </a:extLst>
          </p:cNvPr>
          <p:cNvCxnSpPr>
            <a:cxnSpLocks/>
          </p:cNvCxnSpPr>
          <p:nvPr/>
        </p:nvCxnSpPr>
        <p:spPr>
          <a:xfrm>
            <a:off x="6862354" y="1866900"/>
            <a:ext cx="3257959" cy="1845502"/>
          </a:xfrm>
          <a:prstGeom prst="line">
            <a:avLst/>
          </a:prstGeom>
          <a:ln w="31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807C0-BD76-4545-8973-54046B370E6B}"/>
              </a:ext>
            </a:extLst>
          </p:cNvPr>
          <p:cNvCxnSpPr>
            <a:cxnSpLocks/>
          </p:cNvCxnSpPr>
          <p:nvPr/>
        </p:nvCxnSpPr>
        <p:spPr>
          <a:xfrm flipV="1">
            <a:off x="6862354" y="4414837"/>
            <a:ext cx="3240881" cy="1747839"/>
          </a:xfrm>
          <a:prstGeom prst="line">
            <a:avLst/>
          </a:prstGeom>
          <a:ln w="31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A3D5CC1-2F68-4B36-8CE7-4B37DE998427}"/>
              </a:ext>
            </a:extLst>
          </p:cNvPr>
          <p:cNvSpPr/>
          <p:nvPr/>
        </p:nvSpPr>
        <p:spPr>
          <a:xfrm>
            <a:off x="9177338" y="3712403"/>
            <a:ext cx="925897" cy="70243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2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3461 0.0011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701651"/>
            <a:ext cx="10949976" cy="515634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Required:</a:t>
            </a: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344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094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91</a:t>
            </a:fld>
            <a:endParaRPr lang="en-US">
              <a:uFillTx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9D369D-2D22-41C4-B5BD-F915ED63E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600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1037955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92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CFC580-B776-4679-84DA-CB42DC69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In terms of the project goals: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P&amp;ID creation is now much easier and faster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US" b="1">
              <a:solidFill>
                <a:schemeClr val="bg1"/>
              </a:solidFill>
            </a:endParaRP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A library of standardized P&amp;ID symbols was successfully created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US">
              <a:solidFill>
                <a:schemeClr val="bg1"/>
              </a:solidFill>
            </a:endParaRP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solution prototypically implemented in a MES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US" sz="2800">
              <a:solidFill>
                <a:schemeClr val="bg1"/>
              </a:solidFill>
            </a:endParaRPr>
          </a:p>
          <a:p>
            <a:pPr marL="0" indent="0">
              <a:buClr>
                <a:srgbClr val="FFC000"/>
              </a:buClr>
              <a:buNone/>
            </a:pPr>
            <a:endParaRPr lang="en-GB" sz="3600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1123275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93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CFC580-B776-4679-84DA-CB42DC69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In terms of the project goals: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Creation of P&amp;IDs is now much easier and faster </a:t>
            </a:r>
            <a:r>
              <a:rPr lang="en-US" sz="4400" b="1"/>
              <a:t>✓</a:t>
            </a:r>
            <a:endParaRPr lang="en-US" b="1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A library of standardized P&amp;ID symbols was successfully created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US">
              <a:solidFill>
                <a:schemeClr val="bg1"/>
              </a:solidFill>
            </a:endParaRP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solution prototypically implemented in a MES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GB" sz="3600">
              <a:solidFill>
                <a:schemeClr val="bg1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796966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94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CFC580-B776-4679-84DA-CB42DC69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In terms of the project goals: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Creation of P&amp;IDs is now much easier and faster </a:t>
            </a:r>
            <a:r>
              <a:rPr lang="en-US" sz="4400" b="1"/>
              <a:t>✓</a:t>
            </a:r>
            <a:endParaRPr lang="en-US" b="1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A library of standardized P&amp;ID symbols was successfully created </a:t>
            </a:r>
            <a:r>
              <a:rPr lang="en-US" sz="4400" b="1"/>
              <a:t>✓</a:t>
            </a:r>
            <a:endParaRPr lang="en-US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solution prototypically implemented in a MES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GB" sz="3600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1944444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95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CFC580-B776-4679-84DA-CB42DC69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In terms of the project goals: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Creation of P&amp;IDs is now much easier and faster </a:t>
            </a:r>
            <a:r>
              <a:rPr lang="en-US" sz="4400" b="1"/>
              <a:t>✓</a:t>
            </a:r>
            <a:endParaRPr lang="en-US" b="1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A library of standardized P&amp;ID symbols was successfully created </a:t>
            </a:r>
            <a:r>
              <a:rPr lang="en-US" sz="4400" b="1">
                <a:solidFill>
                  <a:srgbClr val="000000"/>
                </a:solidFill>
              </a:rPr>
              <a:t>✓</a:t>
            </a:r>
            <a:endParaRPr lang="en-US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Solution prototypically implemented in a MES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z="4400" b="1"/>
              <a:t>✓</a:t>
            </a:r>
            <a:endParaRPr lang="en-GB" sz="3600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413637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8AD7B46-F92E-44BB-8D89-123B59E91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947FE-C29A-4920-A5A4-CB051EADB574}"/>
              </a:ext>
            </a:extLst>
          </p:cNvPr>
          <p:cNvSpPr/>
          <p:nvPr/>
        </p:nvSpPr>
        <p:spPr>
          <a:xfrm>
            <a:off x="4168044" y="1515027"/>
            <a:ext cx="7846156" cy="5161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9F6812-1559-4A20-BF5F-DFC98BBC8E4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"/>
          <a:stretch/>
        </p:blipFill>
        <p:spPr>
          <a:xfrm>
            <a:off x="4172666" y="1515028"/>
            <a:ext cx="7693139" cy="51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12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941" y="1041400"/>
            <a:ext cx="10846118" cy="2387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339966"/>
                </a:solidFill>
              </a:rPr>
              <a:t>Automated Generation of Modular and Dynamic Industrial Process Plant Visualizations</a:t>
            </a:r>
            <a:endParaRPr lang="en-US" sz="4400" b="1" dirty="0">
              <a:solidFill>
                <a:srgbClr val="339966"/>
              </a:solidFill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273108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600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41437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Script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Activity Diagram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424BE-EF2B-4E3C-A4B9-D9DF89D7F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37220"/>
          <a:stretch/>
        </p:blipFill>
        <p:spPr>
          <a:xfrm>
            <a:off x="903558" y="1148861"/>
            <a:ext cx="9735867" cy="5709140"/>
          </a:xfrm>
          <a:prstGeom prst="rect">
            <a:avLst/>
          </a:prstGeom>
        </p:spPr>
      </p:pic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14374-DA60-4004-8942-CCA749D7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440234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Script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Activity Diagram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424BE-EF2B-4E3C-A4B9-D9DF89D7F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8"/>
          <a:stretch/>
        </p:blipFill>
        <p:spPr>
          <a:xfrm>
            <a:off x="903558" y="1346030"/>
            <a:ext cx="9735867" cy="5399929"/>
          </a:xfrm>
          <a:prstGeom prst="rect">
            <a:avLst/>
          </a:prstGeom>
        </p:spPr>
      </p:pic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14374-DA60-4004-8942-CCA749D7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1996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</TotalTime>
  <Words>3337</Words>
  <Application>Microsoft Office PowerPoint</Application>
  <PresentationFormat>Widescreen</PresentationFormat>
  <Paragraphs>695</Paragraphs>
  <Slides>101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Wingdings</vt:lpstr>
      <vt:lpstr>Office Theme</vt:lpstr>
      <vt:lpstr>Automated Generation of Modular and Dynamic Industrial Process Plant Visualizations</vt:lpstr>
      <vt:lpstr>Introduction Motivation</vt:lpstr>
      <vt:lpstr>Introduction Motivation</vt:lpstr>
      <vt:lpstr>Introduction Motivation</vt:lpstr>
      <vt:lpstr>Introduction Motivation</vt:lpstr>
      <vt:lpstr>Introduction Motivation</vt:lpstr>
      <vt:lpstr>Introduction Motivation</vt:lpstr>
      <vt:lpstr>Introduction Problem Definition</vt:lpstr>
      <vt:lpstr>Introduction Problem Definition</vt:lpstr>
      <vt:lpstr>Introduction Problem Definition</vt:lpstr>
      <vt:lpstr>Introduction Problem Definition</vt:lpstr>
      <vt:lpstr>Introduction Problem Definition</vt:lpstr>
      <vt:lpstr>Introduction Goals</vt:lpstr>
      <vt:lpstr>Introduction Goals</vt:lpstr>
      <vt:lpstr>Introduction Goals</vt:lpstr>
      <vt:lpstr>Introduction Goals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Software Architechture Initial Situation</vt:lpstr>
      <vt:lpstr>Software Architechture Scope of this Project</vt:lpstr>
      <vt:lpstr>Software Architechture P&amp;ID Shapes Library</vt:lpstr>
      <vt:lpstr>Software Architechture P&amp;ID Shapes Library</vt:lpstr>
      <vt:lpstr>Software Architechture P&amp;ID Shapes Library</vt:lpstr>
      <vt:lpstr>P&amp;ID Shapes Library Objected-oriented Abstraction of Shapes</vt:lpstr>
      <vt:lpstr>P&amp;ID Shapes Library Objected-oriented Abstraction of Shapes</vt:lpstr>
      <vt:lpstr>P&amp;ID Shapes Library Objected-oriented Abstraction of Shapes</vt:lpstr>
      <vt:lpstr>P&amp;ID Shapes Library Objected-oriented Abstraction of Shapes</vt:lpstr>
      <vt:lpstr>Software Architechture P&amp;ID Shapes Library</vt:lpstr>
      <vt:lpstr>Software Architechture Graphical User Interface</vt:lpstr>
      <vt:lpstr>Software Architechture Graphical User Interface</vt:lpstr>
      <vt:lpstr>GUI P&amp;ID Viewer Dashboard</vt:lpstr>
      <vt:lpstr>GUI P&amp;ID Viewer Dashboard</vt:lpstr>
      <vt:lpstr>GUI P&amp;ID Viewer Dashboard</vt:lpstr>
      <vt:lpstr>PowerPoint Presentation</vt:lpstr>
      <vt:lpstr>GUI P&amp;ID Creator Boardlet</vt:lpstr>
      <vt:lpstr>Software Architechture Graphical User Interface</vt:lpstr>
      <vt:lpstr>Software Architechture Business Logic</vt:lpstr>
      <vt:lpstr>Software Architechture Business Logic</vt:lpstr>
      <vt:lpstr>Script Activity Diagram</vt:lpstr>
      <vt:lpstr>Fetching Data Global Data Map</vt:lpstr>
      <vt:lpstr>Graphing Algorithm Concept: From Node Tree to Visualization</vt:lpstr>
      <vt:lpstr>Graphing Algorithm Concept: Relative Positioning</vt:lpstr>
      <vt:lpstr>Graphing Algorithm 1. Specification of Constraints</vt:lpstr>
      <vt:lpstr>Graphing Algorithm 2. Vertex Placement</vt:lpstr>
      <vt:lpstr>Example 1 Consecutive Inline Shapes</vt:lpstr>
      <vt:lpstr>Example 1 Consecutive Inline Shapes</vt:lpstr>
      <vt:lpstr>Example 1 Consecutive Inline Shapes</vt:lpstr>
      <vt:lpstr>Example 1 Consecutive Inline Shapes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Graphing Algorithm Simplification of Connections</vt:lpstr>
      <vt:lpstr>Graphing Algorithm Simplification of Connections</vt:lpstr>
      <vt:lpstr>Graphing Algorithm Applying Line Jumps</vt:lpstr>
      <vt:lpstr>Software Architechture Overview</vt:lpstr>
      <vt:lpstr>Software Architechture Overview</vt:lpstr>
      <vt:lpstr>Software Architechture Overview</vt:lpstr>
      <vt:lpstr>Software Architechture Overview</vt:lpstr>
      <vt:lpstr>Software Architechture Overview</vt:lpstr>
      <vt:lpstr>Software Architechture Overview</vt:lpstr>
      <vt:lpstr>Software Architechture Overview</vt:lpstr>
      <vt:lpstr>Result P&amp;ID of Aida Brewery</vt:lpstr>
      <vt:lpstr>Conclusion Bachelor Thesis</vt:lpstr>
      <vt:lpstr>Conclusion Bachelor Thesis</vt:lpstr>
      <vt:lpstr>Conclusion Bachelor Thesis</vt:lpstr>
      <vt:lpstr>Conclusion Bachelor Thesis</vt:lpstr>
      <vt:lpstr>Conclusion Bachelor Thesis</vt:lpstr>
      <vt:lpstr>Conclusion Bachelor Thesis</vt:lpstr>
      <vt:lpstr>PowerPoint Presentation</vt:lpstr>
      <vt:lpstr>Automated Generation of Modular and Dynamic Industrial Process Plant Visualizations</vt:lpstr>
      <vt:lpstr>Script Activity Diagram</vt:lpstr>
      <vt:lpstr>Script Activity Diagram</vt:lpstr>
      <vt:lpstr>ProcAppCom Project Overview</vt:lpstr>
      <vt:lpstr>ProcAppCom Project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Generation of Modular Industrial Plant Visualizations</dc:title>
  <dc:creator>Miguel Romero Karam</dc:creator>
  <cp:lastModifiedBy>ga58wef</cp:lastModifiedBy>
  <cp:revision>407</cp:revision>
  <cp:lastPrinted>2018-07-24T15:00:51Z</cp:lastPrinted>
  <dcterms:created xsi:type="dcterms:W3CDTF">2018-06-10T12:02:46Z</dcterms:created>
  <dcterms:modified xsi:type="dcterms:W3CDTF">2018-09-19T21:28:26Z</dcterms:modified>
</cp:coreProperties>
</file>